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6" r:id="rId2"/>
    <p:sldId id="277" r:id="rId3"/>
    <p:sldId id="495" r:id="rId4"/>
    <p:sldId id="502" r:id="rId5"/>
    <p:sldId id="269" r:id="rId6"/>
    <p:sldId id="265" r:id="rId7"/>
    <p:sldId id="266" r:id="rId8"/>
    <p:sldId id="267" r:id="rId9"/>
    <p:sldId id="268" r:id="rId10"/>
    <p:sldId id="503" r:id="rId11"/>
    <p:sldId id="504" r:id="rId12"/>
    <p:sldId id="506" r:id="rId13"/>
    <p:sldId id="273" r:id="rId14"/>
    <p:sldId id="274" r:id="rId15"/>
    <p:sldId id="275" r:id="rId16"/>
    <p:sldId id="276" r:id="rId17"/>
    <p:sldId id="507" r:id="rId18"/>
    <p:sldId id="512" r:id="rId19"/>
    <p:sldId id="511" r:id="rId20"/>
    <p:sldId id="510" r:id="rId21"/>
    <p:sldId id="508" r:id="rId22"/>
    <p:sldId id="514" r:id="rId23"/>
    <p:sldId id="515" r:id="rId24"/>
    <p:sldId id="516" r:id="rId25"/>
    <p:sldId id="517" r:id="rId26"/>
    <p:sldId id="518" r:id="rId27"/>
    <p:sldId id="534" r:id="rId28"/>
    <p:sldId id="520" r:id="rId29"/>
    <p:sldId id="522" r:id="rId30"/>
    <p:sldId id="524" r:id="rId31"/>
    <p:sldId id="521" r:id="rId32"/>
    <p:sldId id="526" r:id="rId33"/>
    <p:sldId id="527" r:id="rId34"/>
    <p:sldId id="533" r:id="rId35"/>
    <p:sldId id="535" r:id="rId36"/>
    <p:sldId id="509" r:id="rId37"/>
    <p:sldId id="529" r:id="rId38"/>
    <p:sldId id="525" r:id="rId39"/>
    <p:sldId id="530" r:id="rId40"/>
    <p:sldId id="532" r:id="rId41"/>
    <p:sldId id="531" r:id="rId42"/>
    <p:sldId id="271" r:id="rId43"/>
    <p:sldId id="259" r:id="rId44"/>
    <p:sldId id="264" r:id="rId45"/>
    <p:sldId id="270" r:id="rId46"/>
    <p:sldId id="272" r:id="rId47"/>
    <p:sldId id="258"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7" d="100"/>
          <a:sy n="57" d="100"/>
        </p:scale>
        <p:origin x="545" y="7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FC8533A-B231-4633-8215-A07A789CA072}" type="datetimeFigureOut">
              <a:rPr lang="en-CA" smtClean="0"/>
              <a:t>2022-09-14</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1D31728-BDBB-41AA-91B6-18A3211D4851}" type="slidenum">
              <a:rPr lang="en-CA" smtClean="0"/>
              <a:t>‹#›</a:t>
            </a:fld>
            <a:endParaRPr lang="en-CA"/>
          </a:p>
        </p:txBody>
      </p:sp>
    </p:spTree>
    <p:extLst>
      <p:ext uri="{BB962C8B-B14F-4D97-AF65-F5344CB8AC3E}">
        <p14:creationId xmlns:p14="http://schemas.microsoft.com/office/powerpoint/2010/main" val="13533272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A718-C9B3-BA72-96E9-2271E86CA9B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65DB2F63-4590-BBF4-5F7D-CCD733450F3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FF108E7A-DC0A-E2A9-8C34-386CB3B57D46}"/>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5" name="Footer Placeholder 4">
            <a:extLst>
              <a:ext uri="{FF2B5EF4-FFF2-40B4-BE49-F238E27FC236}">
                <a16:creationId xmlns:a16="http://schemas.microsoft.com/office/drawing/2014/main" id="{1435623A-86D6-E5D6-B9A2-85B57C4EAAC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D6DD3E9-F448-AB54-EDF6-A169F9FD9E42}"/>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10722432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301B8-611F-3EFE-D125-30CB7266920D}"/>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296379CC-BAE6-3510-C32F-B7242F2BF196}"/>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98AA5E84-7AC5-081C-9D7E-799EBFA7B1E0}"/>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5" name="Footer Placeholder 4">
            <a:extLst>
              <a:ext uri="{FF2B5EF4-FFF2-40B4-BE49-F238E27FC236}">
                <a16:creationId xmlns:a16="http://schemas.microsoft.com/office/drawing/2014/main" id="{3CD70B22-63AE-E81D-F042-48ACFB28137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23376DC0-7942-F3AB-D909-4ECC3B52AA04}"/>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28232093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E1F203-1879-0C6B-422C-036EC13FD23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DBFF2712-9B54-438E-E2D7-A6350A3EF69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35CD223A-C62A-0DD7-3F55-05F56B092178}"/>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5" name="Footer Placeholder 4">
            <a:extLst>
              <a:ext uri="{FF2B5EF4-FFF2-40B4-BE49-F238E27FC236}">
                <a16:creationId xmlns:a16="http://schemas.microsoft.com/office/drawing/2014/main" id="{5E3FCAE4-C345-AAF2-6F7A-529E8327D260}"/>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9ABDDFAC-7B17-3397-37B8-9D726B617BFD}"/>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42191205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A158E-1766-95AA-29F4-ABBD3E7755E5}"/>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EAEE8852-DC16-9C4C-7F66-9849775D78D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8AB848D-3E98-2526-4769-07AC5398F573}"/>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5" name="Footer Placeholder 4">
            <a:extLst>
              <a:ext uri="{FF2B5EF4-FFF2-40B4-BE49-F238E27FC236}">
                <a16:creationId xmlns:a16="http://schemas.microsoft.com/office/drawing/2014/main" id="{0782C0CD-491C-C081-70B7-CAA85AE386D3}"/>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CF787CA0-7DE8-44C3-5135-2207C65FF694}"/>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42044584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5457BE-CD34-9413-FED8-2736D5C87A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2C475BF3-3CA7-0ACC-8296-42A8D936259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DF5DB9-4D2F-5DAD-2F2C-2F9EE7250DDD}"/>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5" name="Footer Placeholder 4">
            <a:extLst>
              <a:ext uri="{FF2B5EF4-FFF2-40B4-BE49-F238E27FC236}">
                <a16:creationId xmlns:a16="http://schemas.microsoft.com/office/drawing/2014/main" id="{B4848F45-3E17-B7B5-072A-3A64E3CA1E94}"/>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0F7718DA-B2FF-B4D8-1656-0467BAD971CD}"/>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12350085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DD777-7A1C-58A1-54D9-6CEA4498D746}"/>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C04C2589-78BF-2A73-A152-C2992AE180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8B33B1C7-CA03-CADC-B3DC-2529E5C6C85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1E07F392-7C89-F4AC-C0A2-51D7EC4B78B8}"/>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6" name="Footer Placeholder 5">
            <a:extLst>
              <a:ext uri="{FF2B5EF4-FFF2-40B4-BE49-F238E27FC236}">
                <a16:creationId xmlns:a16="http://schemas.microsoft.com/office/drawing/2014/main" id="{C180DF07-7848-2A75-6FD1-6BDCA89935AC}"/>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957E6DE8-D3A9-B536-5ED2-8A79F04E294E}"/>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23133923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19C10-0C73-1DCB-43E1-1AA61B5D6C30}"/>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F706D4AE-3BAB-C4A9-7A9A-91C62269BBC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5927770-03D4-6BEB-5F00-CDC7BFE20DE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ADBAA82F-8FBB-39F0-F1AD-4185FBCD88D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45EC388-BAC2-8B1D-D228-2E81185AF841}"/>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CA644129-43DD-CA31-7AA9-599CBF7EDE22}"/>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8" name="Footer Placeholder 7">
            <a:extLst>
              <a:ext uri="{FF2B5EF4-FFF2-40B4-BE49-F238E27FC236}">
                <a16:creationId xmlns:a16="http://schemas.microsoft.com/office/drawing/2014/main" id="{C3B61EAB-7F1A-326E-CC31-0D5BFE297F1D}"/>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00F8E45E-0952-7D96-26B2-6D9E702CD9C7}"/>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2192423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A44976-1D96-C7A9-EB75-E09253190D6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03CD6412-FAB7-3D07-4116-6C90870FC6F1}"/>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4" name="Footer Placeholder 3">
            <a:extLst>
              <a:ext uri="{FF2B5EF4-FFF2-40B4-BE49-F238E27FC236}">
                <a16:creationId xmlns:a16="http://schemas.microsoft.com/office/drawing/2014/main" id="{87298D0C-E934-7DED-A83F-6C7387B63005}"/>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5B57BE0D-C4DF-9D8C-5224-E3454893C0E6}"/>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41133124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8AC9EEA-9612-DB16-AF76-0F72F9FE4114}"/>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3" name="Footer Placeholder 2">
            <a:extLst>
              <a:ext uri="{FF2B5EF4-FFF2-40B4-BE49-F238E27FC236}">
                <a16:creationId xmlns:a16="http://schemas.microsoft.com/office/drawing/2014/main" id="{59B108E3-71D5-8C26-6B5A-85F7AA56E5B3}"/>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88FAECE9-B649-AE16-B2E7-89082D808627}"/>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24885621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D32DC-B530-B007-4DB9-76D6232906C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C99B6AAF-77B9-1DED-5ED3-2D0F707BDDA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E1B2B468-E0D4-FF15-C241-360B1C824E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66525E9-AE47-BFAE-F6CA-03EC82A697BB}"/>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6" name="Footer Placeholder 5">
            <a:extLst>
              <a:ext uri="{FF2B5EF4-FFF2-40B4-BE49-F238E27FC236}">
                <a16:creationId xmlns:a16="http://schemas.microsoft.com/office/drawing/2014/main" id="{1A165991-CF70-BDC1-8278-62FA2D99243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2466508A-F0D4-1E2B-9418-42E5B6CC18B3}"/>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451352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4B4FE-0CF1-6F05-1D8E-A68C80E3585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5A160BEE-71C1-93DB-382F-882ECFF8FBD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9739BADF-C160-FB7F-B22D-E267E6C5560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74D807A-DC9B-E712-77C0-B64EDACB667D}"/>
              </a:ext>
            </a:extLst>
          </p:cNvPr>
          <p:cNvSpPr>
            <a:spLocks noGrp="1"/>
          </p:cNvSpPr>
          <p:nvPr>
            <p:ph type="dt" sz="half" idx="10"/>
          </p:nvPr>
        </p:nvSpPr>
        <p:spPr/>
        <p:txBody>
          <a:bodyPr/>
          <a:lstStyle/>
          <a:p>
            <a:fld id="{11700DD8-A76C-470D-BFF4-AAE62991D19C}" type="datetimeFigureOut">
              <a:rPr lang="en-CA" smtClean="0"/>
              <a:t>2022-09-14</a:t>
            </a:fld>
            <a:endParaRPr lang="en-CA"/>
          </a:p>
        </p:txBody>
      </p:sp>
      <p:sp>
        <p:nvSpPr>
          <p:cNvPr id="6" name="Footer Placeholder 5">
            <a:extLst>
              <a:ext uri="{FF2B5EF4-FFF2-40B4-BE49-F238E27FC236}">
                <a16:creationId xmlns:a16="http://schemas.microsoft.com/office/drawing/2014/main" id="{4C9A8B0B-8966-4DAA-3EB9-88D5152973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F498DEEB-3C5E-07AE-0B4F-467CA821B41B}"/>
              </a:ext>
            </a:extLst>
          </p:cNvPr>
          <p:cNvSpPr>
            <a:spLocks noGrp="1"/>
          </p:cNvSpPr>
          <p:nvPr>
            <p:ph type="sldNum" sz="quarter" idx="12"/>
          </p:nvPr>
        </p:nvSpPr>
        <p:spPr/>
        <p:txBody>
          <a:bodyPr/>
          <a:lstStyle/>
          <a:p>
            <a:fld id="{660000D6-E8A5-42F0-A9A2-550AD96D9D4A}" type="slidenum">
              <a:rPr lang="en-CA" smtClean="0"/>
              <a:t>‹#›</a:t>
            </a:fld>
            <a:endParaRPr lang="en-CA"/>
          </a:p>
        </p:txBody>
      </p:sp>
    </p:spTree>
    <p:extLst>
      <p:ext uri="{BB962C8B-B14F-4D97-AF65-F5344CB8AC3E}">
        <p14:creationId xmlns:p14="http://schemas.microsoft.com/office/powerpoint/2010/main" val="238624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94EB811-1DE2-EE8A-0B64-A2BF5D660B3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ED4C18FE-F065-69A0-92C7-36C19471C6C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DAB517D2-2023-4C61-BCBC-4FD188217DB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700DD8-A76C-470D-BFF4-AAE62991D19C}" type="datetimeFigureOut">
              <a:rPr lang="en-CA" smtClean="0"/>
              <a:t>2022-09-14</a:t>
            </a:fld>
            <a:endParaRPr lang="en-CA"/>
          </a:p>
        </p:txBody>
      </p:sp>
      <p:sp>
        <p:nvSpPr>
          <p:cNvPr id="5" name="Footer Placeholder 4">
            <a:extLst>
              <a:ext uri="{FF2B5EF4-FFF2-40B4-BE49-F238E27FC236}">
                <a16:creationId xmlns:a16="http://schemas.microsoft.com/office/drawing/2014/main" id="{2553FD45-A17C-99A9-FC93-162FD6A1245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314CBBFE-579A-C142-2FA0-6E6D0342D6E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60000D6-E8A5-42F0-A9A2-550AD96D9D4A}" type="slidenum">
              <a:rPr lang="en-CA" smtClean="0"/>
              <a:t>‹#›</a:t>
            </a:fld>
            <a:endParaRPr lang="en-CA"/>
          </a:p>
        </p:txBody>
      </p:sp>
    </p:spTree>
    <p:extLst>
      <p:ext uri="{BB962C8B-B14F-4D97-AF65-F5344CB8AC3E}">
        <p14:creationId xmlns:p14="http://schemas.microsoft.com/office/powerpoint/2010/main" val="4797125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9920C-C6FF-4899-7AAF-9AAFB90359FC}"/>
              </a:ext>
            </a:extLst>
          </p:cNvPr>
          <p:cNvSpPr>
            <a:spLocks noGrp="1"/>
          </p:cNvSpPr>
          <p:nvPr>
            <p:ph type="ctrTitle"/>
          </p:nvPr>
        </p:nvSpPr>
        <p:spPr/>
        <p:txBody>
          <a:bodyPr/>
          <a:lstStyle/>
          <a:p>
            <a:r>
              <a:rPr lang="en-US" b="1" dirty="0">
                <a:latin typeface="Arial" panose="020B0604020202020204" pitchFamily="34" charset="0"/>
                <a:cs typeface="Arial" panose="020B0604020202020204" pitchFamily="34" charset="0"/>
              </a:rPr>
              <a:t>IUCN SDM Course</a:t>
            </a:r>
            <a:endParaRPr lang="en-CA" b="1" dirty="0">
              <a:latin typeface="Arial" panose="020B0604020202020204" pitchFamily="34" charset="0"/>
              <a:cs typeface="Arial" panose="020B0604020202020204" pitchFamily="34" charset="0"/>
            </a:endParaRPr>
          </a:p>
        </p:txBody>
      </p:sp>
      <p:sp>
        <p:nvSpPr>
          <p:cNvPr id="3" name="Subtitle 2">
            <a:extLst>
              <a:ext uri="{FF2B5EF4-FFF2-40B4-BE49-F238E27FC236}">
                <a16:creationId xmlns:a16="http://schemas.microsoft.com/office/drawing/2014/main" id="{E24B2501-824D-0A9E-3C47-9FE3F64973A6}"/>
              </a:ext>
            </a:extLst>
          </p:cNvPr>
          <p:cNvSpPr>
            <a:spLocks noGrp="1"/>
          </p:cNvSpPr>
          <p:nvPr>
            <p:ph type="subTitle" idx="1"/>
          </p:nvPr>
        </p:nvSpPr>
        <p:spPr/>
        <p:txBody>
          <a:bodyPr/>
          <a:lstStyle/>
          <a:p>
            <a:r>
              <a:rPr lang="en-US" dirty="0">
                <a:latin typeface="Arial" panose="020B0604020202020204" pitchFamily="34" charset="0"/>
                <a:cs typeface="Arial" panose="020B0604020202020204" pitchFamily="34" charset="0"/>
              </a:rPr>
              <a:t>Lausanne</a:t>
            </a:r>
            <a:endParaRPr lang="en-CA"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545059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1097E9-EA28-4F7F-C2DA-6934CE76A6D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23512" y="202131"/>
            <a:ext cx="10809170" cy="5913174"/>
          </a:xfrm>
          <a:prstGeom prst="rect">
            <a:avLst/>
          </a:prstGeom>
        </p:spPr>
      </p:pic>
    </p:spTree>
    <p:extLst>
      <p:ext uri="{BB962C8B-B14F-4D97-AF65-F5344CB8AC3E}">
        <p14:creationId xmlns:p14="http://schemas.microsoft.com/office/powerpoint/2010/main" val="41797082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3D72C59-B0F1-5207-79F3-0E1691B6F56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25641" y="673767"/>
            <a:ext cx="11223057" cy="5274644"/>
          </a:xfrm>
          <a:prstGeom prst="rect">
            <a:avLst/>
          </a:prstGeom>
        </p:spPr>
      </p:pic>
    </p:spTree>
    <p:extLst>
      <p:ext uri="{BB962C8B-B14F-4D97-AF65-F5344CB8AC3E}">
        <p14:creationId xmlns:p14="http://schemas.microsoft.com/office/powerpoint/2010/main" val="351358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D72D2-E8FE-5420-E2A4-30BDB1F22FFC}"/>
              </a:ext>
            </a:extLst>
          </p:cNvPr>
          <p:cNvPicPr>
            <a:picLocks noChangeAspect="1"/>
          </p:cNvPicPr>
          <p:nvPr/>
        </p:nvPicPr>
        <p:blipFill>
          <a:blip r:embed="rId2"/>
          <a:stretch>
            <a:fillRect/>
          </a:stretch>
        </p:blipFill>
        <p:spPr>
          <a:xfrm>
            <a:off x="7082589" y="337168"/>
            <a:ext cx="4109987" cy="6183663"/>
          </a:xfrm>
          <a:prstGeom prst="rect">
            <a:avLst/>
          </a:prstGeom>
        </p:spPr>
      </p:pic>
      <p:sp>
        <p:nvSpPr>
          <p:cNvPr id="2" name="Title 1">
            <a:extLst>
              <a:ext uri="{FF2B5EF4-FFF2-40B4-BE49-F238E27FC236}">
                <a16:creationId xmlns:a16="http://schemas.microsoft.com/office/drawing/2014/main" id="{631BBA75-25C7-EC50-BC63-B79D1C3573E0}"/>
              </a:ext>
            </a:extLst>
          </p:cNvPr>
          <p:cNvSpPr>
            <a:spLocks noGrp="1"/>
          </p:cNvSpPr>
          <p:nvPr>
            <p:ph type="title"/>
          </p:nvPr>
        </p:nvSpPr>
        <p:spPr>
          <a:xfrm>
            <a:off x="626445" y="2299803"/>
            <a:ext cx="6244389" cy="1954563"/>
          </a:xfrm>
          <a:solidFill>
            <a:schemeClr val="bg1"/>
          </a:solidFill>
        </p:spPr>
        <p:txBody>
          <a:bodyPr>
            <a:normAutofit fontScale="90000"/>
          </a:bodyPr>
          <a:lstStyle/>
          <a:p>
            <a:pPr algn="ctr"/>
            <a:r>
              <a:rPr lang="en-US" sz="4400" b="1" dirty="0">
                <a:latin typeface="Arial" panose="020B0604020202020204" pitchFamily="34" charset="0"/>
                <a:cs typeface="Arial" panose="020B0604020202020204" pitchFamily="34" charset="0"/>
              </a:rPr>
              <a:t>All models are wrong, but some are useful</a:t>
            </a:r>
            <a:br>
              <a:rPr lang="en-US" sz="4400" b="1" dirty="0">
                <a:latin typeface="Arial" panose="020B0604020202020204" pitchFamily="34" charset="0"/>
                <a:cs typeface="Arial" panose="020B0604020202020204" pitchFamily="34" charset="0"/>
              </a:rPr>
            </a:br>
            <a:br>
              <a:rPr lang="en-US" sz="4400" b="1" dirty="0">
                <a:latin typeface="Arial" panose="020B0604020202020204" pitchFamily="34" charset="0"/>
                <a:cs typeface="Arial" panose="020B0604020202020204" pitchFamily="34" charset="0"/>
              </a:rPr>
            </a:br>
            <a:r>
              <a:rPr lang="en-US" sz="4400" b="1" dirty="0">
                <a:latin typeface="Arial" panose="020B0604020202020204" pitchFamily="34" charset="0"/>
                <a:cs typeface="Arial" panose="020B0604020202020204" pitchFamily="34" charset="0"/>
              </a:rPr>
              <a:t>George E.P. Box</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723460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a:xfrm>
            <a:off x="838200" y="2299803"/>
            <a:ext cx="10515600" cy="1325563"/>
          </a:xfrm>
        </p:spPr>
        <p:txBody>
          <a:bodyPr/>
          <a:lstStyle/>
          <a:p>
            <a:r>
              <a:rPr lang="en-US" sz="4400" b="1" dirty="0">
                <a:latin typeface="Arial" panose="020B0604020202020204" pitchFamily="34" charset="0"/>
                <a:cs typeface="Arial" panose="020B0604020202020204" pitchFamily="34" charset="0"/>
              </a:rPr>
              <a:t>Preparing biodiversity data</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016314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Lots of data</a:t>
            </a:r>
            <a:endParaRPr lang="en-CA" b="1"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85DCA04-9315-9D46-ED6E-C7D4C1B6065A}"/>
              </a:ext>
            </a:extLst>
          </p:cNvPr>
          <p:cNvPicPr>
            <a:picLocks noChangeAspect="1"/>
          </p:cNvPicPr>
          <p:nvPr/>
        </p:nvPicPr>
        <p:blipFill>
          <a:blip r:embed="rId2"/>
          <a:stretch>
            <a:fillRect/>
          </a:stretch>
        </p:blipFill>
        <p:spPr>
          <a:xfrm>
            <a:off x="2438400" y="1371600"/>
            <a:ext cx="7315200" cy="5486400"/>
          </a:xfrm>
          <a:prstGeom prst="rect">
            <a:avLst/>
          </a:prstGeom>
        </p:spPr>
      </p:pic>
    </p:spTree>
    <p:extLst>
      <p:ext uri="{BB962C8B-B14F-4D97-AF65-F5344CB8AC3E}">
        <p14:creationId xmlns:p14="http://schemas.microsoft.com/office/powerpoint/2010/main" val="3846802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Not enough data</a:t>
            </a:r>
            <a:endParaRPr lang="en-CA" b="1" dirty="0">
              <a:latin typeface="Arial" panose="020B0604020202020204" pitchFamily="34" charset="0"/>
              <a:cs typeface="Arial" panose="020B0604020202020204" pitchFamily="34" charset="0"/>
            </a:endParaRPr>
          </a:p>
        </p:txBody>
      </p:sp>
      <p:pic>
        <p:nvPicPr>
          <p:cNvPr id="9" name="Picture 8">
            <a:extLst>
              <a:ext uri="{FF2B5EF4-FFF2-40B4-BE49-F238E27FC236}">
                <a16:creationId xmlns:a16="http://schemas.microsoft.com/office/drawing/2014/main" id="{942772AF-F1CD-DCE2-54F3-3EC0A4FC44B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38201" y="1807284"/>
            <a:ext cx="9101866" cy="4840941"/>
          </a:xfrm>
          <a:prstGeom prst="rect">
            <a:avLst/>
          </a:prstGeom>
        </p:spPr>
      </p:pic>
      <p:pic>
        <p:nvPicPr>
          <p:cNvPr id="7" name="Picture 6">
            <a:extLst>
              <a:ext uri="{FF2B5EF4-FFF2-40B4-BE49-F238E27FC236}">
                <a16:creationId xmlns:a16="http://schemas.microsoft.com/office/drawing/2014/main" id="{03D2C69B-56DE-FB81-FE2A-45D615E06FA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7013986" y="365125"/>
            <a:ext cx="4339814" cy="1870481"/>
          </a:xfrm>
          <a:prstGeom prst="rect">
            <a:avLst/>
          </a:prstGeom>
        </p:spPr>
      </p:pic>
    </p:spTree>
    <p:extLst>
      <p:ext uri="{BB962C8B-B14F-4D97-AF65-F5344CB8AC3E}">
        <p14:creationId xmlns:p14="http://schemas.microsoft.com/office/powerpoint/2010/main" val="2551078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CBDC9E-827D-1E0B-247E-F8A5E849A393}"/>
              </a:ext>
            </a:extLst>
          </p:cNvPr>
          <p:cNvSpPr>
            <a:spLocks noGrp="1"/>
          </p:cNvSpPr>
          <p:nvPr>
            <p:ph idx="1"/>
          </p:nvPr>
        </p:nvSpPr>
        <p:spPr>
          <a:xfrm>
            <a:off x="838200" y="1729372"/>
            <a:ext cx="10515600" cy="4351338"/>
          </a:xfrm>
        </p:spPr>
        <p:txBody>
          <a:bodyPr>
            <a:normAutofit/>
          </a:bodyPr>
          <a:lstStyle/>
          <a:p>
            <a:r>
              <a:rPr lang="en-US" sz="3400" dirty="0">
                <a:latin typeface="Arial" panose="020B0604020202020204" pitchFamily="34" charset="0"/>
                <a:cs typeface="Arial" panose="020B0604020202020204" pitchFamily="34" charset="0"/>
              </a:rPr>
              <a:t>We have a ton of data, but unevenly spaced </a:t>
            </a:r>
          </a:p>
          <a:p>
            <a:r>
              <a:rPr lang="en-US" sz="3400" dirty="0">
                <a:latin typeface="Arial" panose="020B0604020202020204" pitchFamily="34" charset="0"/>
                <a:cs typeface="Arial" panose="020B0604020202020204" pitchFamily="34" charset="0"/>
              </a:rPr>
              <a:t>SDMs can be used to address this “Wallacean shortfall”</a:t>
            </a:r>
          </a:p>
          <a:p>
            <a:r>
              <a:rPr lang="en-CA" sz="3400" dirty="0">
                <a:latin typeface="Arial" panose="020B0604020202020204" pitchFamily="34" charset="0"/>
                <a:cs typeface="Arial" panose="020B0604020202020204" pitchFamily="34" charset="0"/>
              </a:rPr>
              <a:t>Statistical approaches can account for limitations in data, but typically data quality &gt;&gt; method</a:t>
            </a:r>
          </a:p>
          <a:p>
            <a:endParaRPr lang="en-US" sz="34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88280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Different types of data</a:t>
            </a:r>
            <a:endParaRPr lang="en-CA"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DCBDC9E-827D-1E0B-247E-F8A5E849A393}"/>
              </a:ext>
            </a:extLst>
          </p:cNvPr>
          <p:cNvSpPr>
            <a:spLocks noGrp="1"/>
          </p:cNvSpPr>
          <p:nvPr>
            <p:ph idx="1"/>
          </p:nvPr>
        </p:nvSpPr>
        <p:spPr>
          <a:xfrm>
            <a:off x="1982804" y="2589195"/>
            <a:ext cx="9370996" cy="3587767"/>
          </a:xfrm>
        </p:spPr>
        <p:txBody>
          <a:bodyPr>
            <a:normAutofit/>
          </a:bodyPr>
          <a:lstStyle/>
          <a:p>
            <a:r>
              <a:rPr lang="en-US" sz="3400" dirty="0">
                <a:latin typeface="Arial" panose="020B0604020202020204" pitchFamily="34" charset="0"/>
                <a:cs typeface="Arial" panose="020B0604020202020204" pitchFamily="34" charset="0"/>
              </a:rPr>
              <a:t>Occurrence locations</a:t>
            </a:r>
          </a:p>
          <a:p>
            <a:r>
              <a:rPr lang="en-US" sz="3400" dirty="0">
                <a:latin typeface="Arial" panose="020B0604020202020204" pitchFamily="34" charset="0"/>
                <a:cs typeface="Arial" panose="020B0604020202020204" pitchFamily="34" charset="0"/>
              </a:rPr>
              <a:t>Presence and absence data</a:t>
            </a:r>
          </a:p>
          <a:p>
            <a:r>
              <a:rPr lang="en-US" sz="3400" dirty="0">
                <a:latin typeface="Arial" panose="020B0604020202020204" pitchFamily="34" charset="0"/>
                <a:cs typeface="Arial" panose="020B0604020202020204" pitchFamily="34" charset="0"/>
              </a:rPr>
              <a:t>Detection and non-detection data</a:t>
            </a:r>
            <a:endParaRPr lang="en-CA" sz="3400" dirty="0">
              <a:latin typeface="Arial" panose="020B0604020202020204" pitchFamily="34" charset="0"/>
              <a:cs typeface="Arial" panose="020B0604020202020204" pitchFamily="34" charset="0"/>
            </a:endParaRPr>
          </a:p>
          <a:p>
            <a:endParaRPr lang="en-US" sz="3400" dirty="0">
              <a:latin typeface="Arial" panose="020B0604020202020204" pitchFamily="34" charset="0"/>
              <a:cs typeface="Arial" panose="020B0604020202020204" pitchFamily="34" charset="0"/>
            </a:endParaRPr>
          </a:p>
        </p:txBody>
      </p:sp>
      <p:sp>
        <p:nvSpPr>
          <p:cNvPr id="5" name="Isosceles Triangle 4">
            <a:extLst>
              <a:ext uri="{FF2B5EF4-FFF2-40B4-BE49-F238E27FC236}">
                <a16:creationId xmlns:a16="http://schemas.microsoft.com/office/drawing/2014/main" id="{033B7D8D-A3CF-A463-D7EE-09C5F32913E9}"/>
              </a:ext>
            </a:extLst>
          </p:cNvPr>
          <p:cNvSpPr/>
          <p:nvPr/>
        </p:nvSpPr>
        <p:spPr>
          <a:xfrm rot="5400000">
            <a:off x="-1207569" y="2256723"/>
            <a:ext cx="5168766" cy="1637098"/>
          </a:xfrm>
          <a:prstGeom prst="triangle">
            <a:avLst>
              <a:gd name="adj" fmla="val 10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Information in the data</a:t>
            </a:r>
            <a:endParaRPr lang="en-CA" b="1" dirty="0"/>
          </a:p>
        </p:txBody>
      </p:sp>
    </p:spTree>
    <p:extLst>
      <p:ext uri="{BB962C8B-B14F-4D97-AF65-F5344CB8AC3E}">
        <p14:creationId xmlns:p14="http://schemas.microsoft.com/office/powerpoint/2010/main" val="270002278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1B57E7-1B02-39BE-46E3-0E56FF5A15A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42762" y="529389"/>
            <a:ext cx="11203805" cy="5532554"/>
          </a:xfrm>
          <a:prstGeom prst="rect">
            <a:avLst/>
          </a:prstGeom>
        </p:spPr>
      </p:pic>
    </p:spTree>
    <p:extLst>
      <p:ext uri="{BB962C8B-B14F-4D97-AF65-F5344CB8AC3E}">
        <p14:creationId xmlns:p14="http://schemas.microsoft.com/office/powerpoint/2010/main" val="13881428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072D248-83DC-D963-B7A7-8B78C762B969}"/>
              </a:ext>
            </a:extLst>
          </p:cNvPr>
          <p:cNvPicPr>
            <a:picLocks noChangeAspect="1"/>
          </p:cNvPicPr>
          <p:nvPr/>
        </p:nvPicPr>
        <p:blipFill>
          <a:blip r:embed="rId2"/>
          <a:stretch>
            <a:fillRect/>
          </a:stretch>
        </p:blipFill>
        <p:spPr>
          <a:xfrm>
            <a:off x="2868328" y="1008246"/>
            <a:ext cx="7799671" cy="5849754"/>
          </a:xfrm>
          <a:prstGeom prst="rect">
            <a:avLst/>
          </a:prstGeom>
        </p:spPr>
      </p:pic>
      <p:sp>
        <p:nvSpPr>
          <p:cNvPr id="5" name="Content Placeholder 2">
            <a:extLst>
              <a:ext uri="{FF2B5EF4-FFF2-40B4-BE49-F238E27FC236}">
                <a16:creationId xmlns:a16="http://schemas.microsoft.com/office/drawing/2014/main" id="{52296431-E73F-5632-DDF3-82F6578096E8}"/>
              </a:ext>
            </a:extLst>
          </p:cNvPr>
          <p:cNvSpPr>
            <a:spLocks noGrp="1"/>
          </p:cNvSpPr>
          <p:nvPr>
            <p:ph idx="1"/>
          </p:nvPr>
        </p:nvSpPr>
        <p:spPr>
          <a:xfrm>
            <a:off x="885523" y="510138"/>
            <a:ext cx="9370996" cy="3587767"/>
          </a:xfrm>
        </p:spPr>
        <p:txBody>
          <a:bodyPr>
            <a:normAutofit/>
          </a:bodyPr>
          <a:lstStyle/>
          <a:p>
            <a:pPr marL="0" indent="0">
              <a:buNone/>
            </a:pPr>
            <a:r>
              <a:rPr lang="en-US" sz="3400" b="1" dirty="0">
                <a:latin typeface="Arial" panose="020B0604020202020204" pitchFamily="34" charset="0"/>
                <a:cs typeface="Arial" panose="020B0604020202020204" pitchFamily="34" charset="0"/>
              </a:rPr>
              <a:t>Now you see me, now you don’t</a:t>
            </a:r>
          </a:p>
        </p:txBody>
      </p:sp>
    </p:spTree>
    <p:extLst>
      <p:ext uri="{BB962C8B-B14F-4D97-AF65-F5344CB8AC3E}">
        <p14:creationId xmlns:p14="http://schemas.microsoft.com/office/powerpoint/2010/main" val="24955048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Federico Riva</a:t>
            </a:r>
            <a:endParaRPr lang="en-CA"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DCBDC9E-827D-1E0B-247E-F8A5E849A393}"/>
              </a:ext>
            </a:extLst>
          </p:cNvPr>
          <p:cNvSpPr>
            <a:spLocks noGrp="1"/>
          </p:cNvSpPr>
          <p:nvPr>
            <p:ph idx="1"/>
          </p:nvPr>
        </p:nvSpPr>
        <p:spPr>
          <a:xfrm>
            <a:off x="655320" y="1825625"/>
            <a:ext cx="11183754" cy="4351338"/>
          </a:xfrm>
        </p:spPr>
        <p:txBody>
          <a:bodyPr>
            <a:normAutofit fontScale="92500"/>
          </a:bodyPr>
          <a:lstStyle/>
          <a:p>
            <a:r>
              <a:rPr lang="en-US" sz="3400" dirty="0">
                <a:latin typeface="Arial" panose="020B0604020202020204" pitchFamily="34" charset="0"/>
                <a:cs typeface="Arial" panose="020B0604020202020204" pitchFamily="34" charset="0"/>
              </a:rPr>
              <a:t>BSc and MSc at </a:t>
            </a:r>
            <a:r>
              <a:rPr lang="en-US" sz="3400" dirty="0" err="1">
                <a:latin typeface="Arial" panose="020B0604020202020204" pitchFamily="34" charset="0"/>
                <a:cs typeface="Arial" panose="020B0604020202020204" pitchFamily="34" charset="0"/>
              </a:rPr>
              <a:t>UniTo</a:t>
            </a:r>
            <a:endParaRPr lang="en-US" sz="3400" dirty="0">
              <a:latin typeface="Arial" panose="020B0604020202020204" pitchFamily="34" charset="0"/>
              <a:cs typeface="Arial" panose="020B0604020202020204" pitchFamily="34" charset="0"/>
            </a:endParaRPr>
          </a:p>
          <a:p>
            <a:r>
              <a:rPr lang="en-US" sz="3400" dirty="0">
                <a:latin typeface="Arial" panose="020B0604020202020204" pitchFamily="34" charset="0"/>
                <a:cs typeface="Arial" panose="020B0604020202020204" pitchFamily="34" charset="0"/>
              </a:rPr>
              <a:t>PhD at </a:t>
            </a:r>
            <a:r>
              <a:rPr lang="en-US" sz="3400" dirty="0" err="1">
                <a:latin typeface="Arial" panose="020B0604020202020204" pitchFamily="34" charset="0"/>
                <a:cs typeface="Arial" panose="020B0604020202020204" pitchFamily="34" charset="0"/>
              </a:rPr>
              <a:t>UAlberta</a:t>
            </a:r>
            <a:endParaRPr lang="en-US" sz="3400" dirty="0">
              <a:latin typeface="Arial" panose="020B0604020202020204" pitchFamily="34" charset="0"/>
              <a:cs typeface="Arial" panose="020B0604020202020204" pitchFamily="34" charset="0"/>
            </a:endParaRPr>
          </a:p>
          <a:p>
            <a:r>
              <a:rPr lang="en-US" sz="3400" dirty="0">
                <a:latin typeface="Arial" panose="020B0604020202020204" pitchFamily="34" charset="0"/>
                <a:cs typeface="Arial" panose="020B0604020202020204" pitchFamily="34" charset="0"/>
              </a:rPr>
              <a:t>PDF at </a:t>
            </a:r>
            <a:r>
              <a:rPr lang="en-US" sz="3400" dirty="0" err="1">
                <a:latin typeface="Arial" panose="020B0604020202020204" pitchFamily="34" charset="0"/>
                <a:cs typeface="Arial" panose="020B0604020202020204" pitchFamily="34" charset="0"/>
              </a:rPr>
              <a:t>UAlberta</a:t>
            </a:r>
            <a:r>
              <a:rPr lang="en-US" sz="3400" dirty="0">
                <a:latin typeface="Arial" panose="020B0604020202020204" pitchFamily="34" charset="0"/>
                <a:cs typeface="Arial" panose="020B0604020202020204" pitchFamily="34" charset="0"/>
              </a:rPr>
              <a:t>, Carleton U, UNIL</a:t>
            </a:r>
          </a:p>
          <a:p>
            <a:r>
              <a:rPr lang="en-US" sz="3400" dirty="0">
                <a:latin typeface="Arial" panose="020B0604020202020204" pitchFamily="34" charset="0"/>
                <a:cs typeface="Arial" panose="020B0604020202020204" pitchFamily="34" charset="0"/>
              </a:rPr>
              <a:t>Landscape ecologist and conservation scientist</a:t>
            </a:r>
          </a:p>
          <a:p>
            <a:r>
              <a:rPr lang="en-US" sz="3400" dirty="0">
                <a:latin typeface="Arial" panose="020B0604020202020204" pitchFamily="34" charset="0"/>
                <a:cs typeface="Arial" panose="020B0604020202020204" pitchFamily="34" charset="0"/>
              </a:rPr>
              <a:t>IUCN Butterfly and Moth SSC and Young Professional group</a:t>
            </a:r>
          </a:p>
          <a:p>
            <a:endParaRPr lang="en-CA" sz="3400" dirty="0">
              <a:latin typeface="Arial" panose="020B0604020202020204" pitchFamily="34" charset="0"/>
              <a:cs typeface="Arial" panose="020B0604020202020204" pitchFamily="34" charset="0"/>
            </a:endParaRPr>
          </a:p>
          <a:p>
            <a:endParaRPr lang="en-US" sz="3400" dirty="0">
              <a:latin typeface="Arial" panose="020B0604020202020204" pitchFamily="34" charset="0"/>
              <a:cs typeface="Arial" panose="020B0604020202020204" pitchFamily="34" charset="0"/>
            </a:endParaRPr>
          </a:p>
          <a:p>
            <a:pPr marL="0" indent="0">
              <a:buNone/>
            </a:pPr>
            <a:r>
              <a:rPr lang="en-US" dirty="0">
                <a:latin typeface="Arial" panose="020B0604020202020204" pitchFamily="34" charset="0"/>
                <a:cs typeface="Arial" panose="020B0604020202020204" pitchFamily="34" charset="0"/>
              </a:rPr>
              <a:t>	@riva_ecology			Federico.riva.1@unil.ch</a:t>
            </a:r>
          </a:p>
        </p:txBody>
      </p:sp>
      <p:pic>
        <p:nvPicPr>
          <p:cNvPr id="4" name="Picture 3">
            <a:extLst>
              <a:ext uri="{FF2B5EF4-FFF2-40B4-BE49-F238E27FC236}">
                <a16:creationId xmlns:a16="http://schemas.microsoft.com/office/drawing/2014/main" id="{756F4245-694B-AAF1-AB81-949C514DDBA0}"/>
              </a:ext>
            </a:extLst>
          </p:cNvPr>
          <p:cNvPicPr>
            <a:picLocks noChangeAspect="1"/>
          </p:cNvPicPr>
          <p:nvPr/>
        </p:nvPicPr>
        <p:blipFill>
          <a:blip r:embed="rId2"/>
          <a:stretch>
            <a:fillRect/>
          </a:stretch>
        </p:blipFill>
        <p:spPr>
          <a:xfrm>
            <a:off x="584139" y="5308040"/>
            <a:ext cx="934065" cy="771074"/>
          </a:xfrm>
          <a:prstGeom prst="rect">
            <a:avLst/>
          </a:prstGeom>
        </p:spPr>
      </p:pic>
      <p:pic>
        <p:nvPicPr>
          <p:cNvPr id="5" name="Picture 4">
            <a:extLst>
              <a:ext uri="{FF2B5EF4-FFF2-40B4-BE49-F238E27FC236}">
                <a16:creationId xmlns:a16="http://schemas.microsoft.com/office/drawing/2014/main" id="{79D3376B-77C3-6A79-5A8C-09F81C7CEA5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19776" y="5171506"/>
            <a:ext cx="1236646" cy="1236646"/>
          </a:xfrm>
          <a:prstGeom prst="rect">
            <a:avLst/>
          </a:prstGeom>
        </p:spPr>
      </p:pic>
      <p:pic>
        <p:nvPicPr>
          <p:cNvPr id="6" name="Picture 5">
            <a:extLst>
              <a:ext uri="{FF2B5EF4-FFF2-40B4-BE49-F238E27FC236}">
                <a16:creationId xmlns:a16="http://schemas.microsoft.com/office/drawing/2014/main" id="{CEBE917B-7002-40BC-0815-3C7F2C56D8CF}"/>
              </a:ext>
            </a:extLst>
          </p:cNvPr>
          <p:cNvPicPr>
            <a:picLocks noChangeAspect="1"/>
          </p:cNvPicPr>
          <p:nvPr/>
        </p:nvPicPr>
        <p:blipFill>
          <a:blip r:embed="rId4"/>
          <a:stretch>
            <a:fillRect/>
          </a:stretch>
        </p:blipFill>
        <p:spPr>
          <a:xfrm>
            <a:off x="8584601" y="147832"/>
            <a:ext cx="3085711" cy="3085711"/>
          </a:xfrm>
          <a:prstGeom prst="rect">
            <a:avLst/>
          </a:prstGeom>
        </p:spPr>
      </p:pic>
    </p:spTree>
    <p:extLst>
      <p:ext uri="{BB962C8B-B14F-4D97-AF65-F5344CB8AC3E}">
        <p14:creationId xmlns:p14="http://schemas.microsoft.com/office/powerpoint/2010/main" val="181945666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BC06F8-B759-0254-991C-88A3179B772A}"/>
              </a:ext>
            </a:extLst>
          </p:cNvPr>
          <p:cNvPicPr>
            <a:picLocks noChangeAspect="1"/>
          </p:cNvPicPr>
          <p:nvPr/>
        </p:nvPicPr>
        <p:blipFill>
          <a:blip r:embed="rId2"/>
          <a:stretch>
            <a:fillRect/>
          </a:stretch>
        </p:blipFill>
        <p:spPr>
          <a:xfrm>
            <a:off x="591087" y="889445"/>
            <a:ext cx="11009826" cy="5655733"/>
          </a:xfrm>
          <a:prstGeom prst="rect">
            <a:avLst/>
          </a:prstGeom>
        </p:spPr>
      </p:pic>
    </p:spTree>
    <p:extLst>
      <p:ext uri="{BB962C8B-B14F-4D97-AF65-F5344CB8AC3E}">
        <p14:creationId xmlns:p14="http://schemas.microsoft.com/office/powerpoint/2010/main" val="20928730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p:txBody>
          <a:bodyPr/>
          <a:lstStyle/>
          <a:p>
            <a:r>
              <a:rPr lang="en-US" b="1" dirty="0">
                <a:latin typeface="Arial" panose="020B0604020202020204" pitchFamily="34" charset="0"/>
                <a:cs typeface="Arial" panose="020B0604020202020204" pitchFamily="34" charset="0"/>
              </a:rPr>
              <a:t>Different types of data</a:t>
            </a:r>
            <a:endParaRPr lang="en-CA" b="1" dirty="0">
              <a:latin typeface="Arial" panose="020B0604020202020204" pitchFamily="34" charset="0"/>
              <a:cs typeface="Arial" panose="020B0604020202020204" pitchFamily="34" charset="0"/>
            </a:endParaRPr>
          </a:p>
        </p:txBody>
      </p:sp>
      <p:sp>
        <p:nvSpPr>
          <p:cNvPr id="3" name="Content Placeholder 2">
            <a:extLst>
              <a:ext uri="{FF2B5EF4-FFF2-40B4-BE49-F238E27FC236}">
                <a16:creationId xmlns:a16="http://schemas.microsoft.com/office/drawing/2014/main" id="{9DCBDC9E-827D-1E0B-247E-F8A5E849A393}"/>
              </a:ext>
            </a:extLst>
          </p:cNvPr>
          <p:cNvSpPr>
            <a:spLocks noGrp="1"/>
          </p:cNvSpPr>
          <p:nvPr>
            <p:ph idx="1"/>
          </p:nvPr>
        </p:nvSpPr>
        <p:spPr>
          <a:xfrm>
            <a:off x="1982804" y="2589195"/>
            <a:ext cx="9370996" cy="3587767"/>
          </a:xfrm>
        </p:spPr>
        <p:txBody>
          <a:bodyPr>
            <a:normAutofit/>
          </a:bodyPr>
          <a:lstStyle/>
          <a:p>
            <a:r>
              <a:rPr lang="en-US" sz="3400" dirty="0">
                <a:highlight>
                  <a:srgbClr val="FFFF00"/>
                </a:highlight>
                <a:latin typeface="Arial" panose="020B0604020202020204" pitchFamily="34" charset="0"/>
                <a:cs typeface="Arial" panose="020B0604020202020204" pitchFamily="34" charset="0"/>
              </a:rPr>
              <a:t>Occurrence locations</a:t>
            </a:r>
          </a:p>
          <a:p>
            <a:r>
              <a:rPr lang="en-US" sz="3400" dirty="0">
                <a:latin typeface="Arial" panose="020B0604020202020204" pitchFamily="34" charset="0"/>
                <a:cs typeface="Arial" panose="020B0604020202020204" pitchFamily="34" charset="0"/>
              </a:rPr>
              <a:t>Presence and absence data</a:t>
            </a:r>
          </a:p>
          <a:p>
            <a:r>
              <a:rPr lang="en-US" sz="3400" dirty="0">
                <a:latin typeface="Arial" panose="020B0604020202020204" pitchFamily="34" charset="0"/>
                <a:cs typeface="Arial" panose="020B0604020202020204" pitchFamily="34" charset="0"/>
              </a:rPr>
              <a:t>Detection and non-detection data</a:t>
            </a:r>
            <a:endParaRPr lang="en-CA" sz="3400" dirty="0">
              <a:latin typeface="Arial" panose="020B0604020202020204" pitchFamily="34" charset="0"/>
              <a:cs typeface="Arial" panose="020B0604020202020204" pitchFamily="34" charset="0"/>
            </a:endParaRPr>
          </a:p>
          <a:p>
            <a:endParaRPr lang="en-US" sz="3400" dirty="0">
              <a:latin typeface="Arial" panose="020B0604020202020204" pitchFamily="34" charset="0"/>
              <a:cs typeface="Arial" panose="020B0604020202020204" pitchFamily="34" charset="0"/>
            </a:endParaRPr>
          </a:p>
        </p:txBody>
      </p:sp>
      <p:sp>
        <p:nvSpPr>
          <p:cNvPr id="5" name="Isosceles Triangle 4">
            <a:extLst>
              <a:ext uri="{FF2B5EF4-FFF2-40B4-BE49-F238E27FC236}">
                <a16:creationId xmlns:a16="http://schemas.microsoft.com/office/drawing/2014/main" id="{033B7D8D-A3CF-A463-D7EE-09C5F32913E9}"/>
              </a:ext>
            </a:extLst>
          </p:cNvPr>
          <p:cNvSpPr/>
          <p:nvPr/>
        </p:nvSpPr>
        <p:spPr>
          <a:xfrm rot="5400000">
            <a:off x="-1207569" y="2256723"/>
            <a:ext cx="5168766" cy="1637098"/>
          </a:xfrm>
          <a:prstGeom prst="triangle">
            <a:avLst>
              <a:gd name="adj" fmla="val 100000"/>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t>Information in the data</a:t>
            </a:r>
            <a:endParaRPr lang="en-CA" b="1" dirty="0"/>
          </a:p>
        </p:txBody>
      </p:sp>
    </p:spTree>
    <p:extLst>
      <p:ext uri="{BB962C8B-B14F-4D97-AF65-F5344CB8AC3E}">
        <p14:creationId xmlns:p14="http://schemas.microsoft.com/office/powerpoint/2010/main" val="23105259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EC3F7E6-4EC5-5A76-723E-5425D5D439B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544"/>
          <a:stretch/>
        </p:blipFill>
        <p:spPr>
          <a:xfrm>
            <a:off x="609600" y="190099"/>
            <a:ext cx="10972800" cy="6477802"/>
          </a:xfrm>
          <a:prstGeom prst="rect">
            <a:avLst/>
          </a:prstGeom>
        </p:spPr>
      </p:pic>
    </p:spTree>
    <p:extLst>
      <p:ext uri="{BB962C8B-B14F-4D97-AF65-F5344CB8AC3E}">
        <p14:creationId xmlns:p14="http://schemas.microsoft.com/office/powerpoint/2010/main" val="34627621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20F2F30-0FCB-D4DF-FCB9-1EE161C14E91}"/>
              </a:ext>
            </a:extLst>
          </p:cNvPr>
          <p:cNvSpPr>
            <a:spLocks noGrp="1"/>
          </p:cNvSpPr>
          <p:nvPr>
            <p:ph idx="1"/>
          </p:nvPr>
        </p:nvSpPr>
        <p:spPr>
          <a:xfrm>
            <a:off x="885523" y="510138"/>
            <a:ext cx="9370996" cy="3587767"/>
          </a:xfrm>
        </p:spPr>
        <p:txBody>
          <a:bodyPr>
            <a:normAutofit/>
          </a:bodyPr>
          <a:lstStyle/>
          <a:p>
            <a:pPr marL="0" indent="0">
              <a:buNone/>
            </a:pPr>
            <a:r>
              <a:rPr lang="en-US" sz="3400" b="1" dirty="0">
                <a:latin typeface="Arial" panose="020B0604020202020204" pitchFamily="34" charset="0"/>
                <a:cs typeface="Arial" panose="020B0604020202020204" pitchFamily="34" charset="0"/>
              </a:rPr>
              <a:t>Spatial thinning</a:t>
            </a:r>
          </a:p>
          <a:p>
            <a:pPr marL="0" indent="0">
              <a:buNone/>
            </a:pPr>
            <a:r>
              <a:rPr lang="en-US" sz="3400" dirty="0">
                <a:latin typeface="Arial" panose="020B0604020202020204" pitchFamily="34" charset="0"/>
                <a:cs typeface="Arial" panose="020B0604020202020204" pitchFamily="34" charset="0"/>
              </a:rPr>
              <a:t>Remove observations to reduce bias towards highly-sampled locations</a:t>
            </a:r>
          </a:p>
          <a:p>
            <a:pPr marL="0" indent="0">
              <a:buNone/>
            </a:pPr>
            <a:endParaRPr lang="en-US" sz="3400" dirty="0">
              <a:latin typeface="Arial" panose="020B0604020202020204" pitchFamily="34" charset="0"/>
              <a:cs typeface="Arial" panose="020B0604020202020204" pitchFamily="34" charset="0"/>
            </a:endParaRPr>
          </a:p>
          <a:p>
            <a:pPr marL="0" indent="0">
              <a:buNone/>
            </a:pPr>
            <a:r>
              <a:rPr lang="en-US" sz="3400" dirty="0">
                <a:latin typeface="Arial" panose="020B0604020202020204" pitchFamily="34" charset="0"/>
                <a:cs typeface="Arial" panose="020B0604020202020204" pitchFamily="34" charset="0"/>
              </a:rPr>
              <a:t>If you want to know more about thinning:</a:t>
            </a:r>
          </a:p>
        </p:txBody>
      </p:sp>
      <p:pic>
        <p:nvPicPr>
          <p:cNvPr id="3" name="Picture 2">
            <a:extLst>
              <a:ext uri="{FF2B5EF4-FFF2-40B4-BE49-F238E27FC236}">
                <a16:creationId xmlns:a16="http://schemas.microsoft.com/office/drawing/2014/main" id="{06C398A6-60DC-2058-59D9-B8821595021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82855" y="3429000"/>
            <a:ext cx="7090611" cy="3301466"/>
          </a:xfrm>
          <a:prstGeom prst="rect">
            <a:avLst/>
          </a:prstGeom>
        </p:spPr>
      </p:pic>
    </p:spTree>
    <p:extLst>
      <p:ext uri="{BB962C8B-B14F-4D97-AF65-F5344CB8AC3E}">
        <p14:creationId xmlns:p14="http://schemas.microsoft.com/office/powerpoint/2010/main" val="38136553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D48A09F-4688-B11E-19B3-44782273E89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824"/>
          <a:stretch/>
        </p:blipFill>
        <p:spPr>
          <a:xfrm>
            <a:off x="609600" y="0"/>
            <a:ext cx="10972800" cy="6458552"/>
          </a:xfrm>
          <a:prstGeom prst="rect">
            <a:avLst/>
          </a:prstGeom>
        </p:spPr>
      </p:pic>
    </p:spTree>
    <p:extLst>
      <p:ext uri="{BB962C8B-B14F-4D97-AF65-F5344CB8AC3E}">
        <p14:creationId xmlns:p14="http://schemas.microsoft.com/office/powerpoint/2010/main" val="15263493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20F2F30-0FCB-D4DF-FCB9-1EE161C14E91}"/>
              </a:ext>
            </a:extLst>
          </p:cNvPr>
          <p:cNvSpPr>
            <a:spLocks noGrp="1"/>
          </p:cNvSpPr>
          <p:nvPr>
            <p:ph idx="1"/>
          </p:nvPr>
        </p:nvSpPr>
        <p:spPr>
          <a:xfrm>
            <a:off x="885523" y="510138"/>
            <a:ext cx="9788894" cy="3587767"/>
          </a:xfrm>
        </p:spPr>
        <p:txBody>
          <a:bodyPr>
            <a:normAutofit/>
          </a:bodyPr>
          <a:lstStyle/>
          <a:p>
            <a:pPr marL="0" indent="0">
              <a:buNone/>
            </a:pPr>
            <a:r>
              <a:rPr lang="en-US" sz="3400" b="1" dirty="0">
                <a:latin typeface="Arial" panose="020B0604020202020204" pitchFamily="34" charset="0"/>
                <a:cs typeface="Arial" panose="020B0604020202020204" pitchFamily="34" charset="0"/>
              </a:rPr>
              <a:t>Partitioning occurrences</a:t>
            </a:r>
          </a:p>
          <a:p>
            <a:pPr marL="0" indent="0">
              <a:buNone/>
            </a:pPr>
            <a:r>
              <a:rPr lang="en-US" sz="3400" dirty="0">
                <a:latin typeface="Arial" panose="020B0604020202020204" pitchFamily="34" charset="0"/>
                <a:cs typeface="Arial" panose="020B0604020202020204" pitchFamily="34" charset="0"/>
              </a:rPr>
              <a:t>Divide the occurrence data in subsets and fit the model multiple times to assess how spatial distribution of points affect the model performance</a:t>
            </a:r>
          </a:p>
          <a:p>
            <a:pPr marL="0" indent="0">
              <a:buNone/>
            </a:pPr>
            <a:endParaRPr lang="en-US" sz="3400" dirty="0">
              <a:latin typeface="Arial" panose="020B0604020202020204" pitchFamily="34" charset="0"/>
              <a:cs typeface="Arial" panose="020B0604020202020204" pitchFamily="34" charset="0"/>
            </a:endParaRPr>
          </a:p>
          <a:p>
            <a:pPr marL="0" indent="0">
              <a:buNone/>
            </a:pPr>
            <a:r>
              <a:rPr lang="en-US" sz="3400" dirty="0">
                <a:latin typeface="Arial" panose="020B0604020202020204" pitchFamily="34" charset="0"/>
                <a:cs typeface="Arial" panose="020B0604020202020204" pitchFamily="34" charset="0"/>
              </a:rPr>
              <a:t>If you want to know more about partitioning:</a:t>
            </a:r>
          </a:p>
        </p:txBody>
      </p:sp>
      <p:pic>
        <p:nvPicPr>
          <p:cNvPr id="4" name="Picture 3">
            <a:extLst>
              <a:ext uri="{FF2B5EF4-FFF2-40B4-BE49-F238E27FC236}">
                <a16:creationId xmlns:a16="http://schemas.microsoft.com/office/drawing/2014/main" id="{30E4175A-56DE-19F4-4431-B9546D5272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737937" y="3918966"/>
            <a:ext cx="7347284" cy="2741716"/>
          </a:xfrm>
          <a:prstGeom prst="rect">
            <a:avLst/>
          </a:prstGeom>
        </p:spPr>
      </p:pic>
    </p:spTree>
    <p:extLst>
      <p:ext uri="{BB962C8B-B14F-4D97-AF65-F5344CB8AC3E}">
        <p14:creationId xmlns:p14="http://schemas.microsoft.com/office/powerpoint/2010/main" val="11136814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28BCA4C-15E0-89E2-949A-4F77BA218DC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824"/>
          <a:stretch/>
        </p:blipFill>
        <p:spPr>
          <a:xfrm>
            <a:off x="609600" y="0"/>
            <a:ext cx="10972800" cy="6458552"/>
          </a:xfrm>
          <a:prstGeom prst="rect">
            <a:avLst/>
          </a:prstGeom>
        </p:spPr>
      </p:pic>
    </p:spTree>
    <p:extLst>
      <p:ext uri="{BB962C8B-B14F-4D97-AF65-F5344CB8AC3E}">
        <p14:creationId xmlns:p14="http://schemas.microsoft.com/office/powerpoint/2010/main" val="40588686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a:xfrm>
            <a:off x="838200" y="2299803"/>
            <a:ext cx="10515600" cy="1325563"/>
          </a:xfrm>
        </p:spPr>
        <p:txBody>
          <a:bodyPr/>
          <a:lstStyle/>
          <a:p>
            <a:r>
              <a:rPr lang="en-US" sz="4400" b="1" dirty="0">
                <a:latin typeface="Arial" panose="020B0604020202020204" pitchFamily="34" charset="0"/>
                <a:cs typeface="Arial" panose="020B0604020202020204" pitchFamily="34" charset="0"/>
              </a:rPr>
              <a:t>Modeling</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06990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20F2F30-0FCB-D4DF-FCB9-1EE161C14E91}"/>
              </a:ext>
            </a:extLst>
          </p:cNvPr>
          <p:cNvSpPr>
            <a:spLocks noGrp="1"/>
          </p:cNvSpPr>
          <p:nvPr>
            <p:ph idx="1"/>
          </p:nvPr>
        </p:nvSpPr>
        <p:spPr>
          <a:xfrm>
            <a:off x="885523" y="510138"/>
            <a:ext cx="10786524" cy="4870384"/>
          </a:xfrm>
        </p:spPr>
        <p:txBody>
          <a:bodyPr>
            <a:normAutofit/>
          </a:bodyPr>
          <a:lstStyle/>
          <a:p>
            <a:pPr marL="0" indent="0">
              <a:buNone/>
            </a:pPr>
            <a:r>
              <a:rPr lang="en-US" sz="3400" b="1" dirty="0">
                <a:latin typeface="Arial" panose="020B0604020202020204" pitchFamily="34" charset="0"/>
                <a:cs typeface="Arial" panose="020B0604020202020204" pitchFamily="34" charset="0"/>
              </a:rPr>
              <a:t>Model</a:t>
            </a:r>
          </a:p>
          <a:p>
            <a:pPr marL="0" indent="0">
              <a:buNone/>
            </a:pPr>
            <a:r>
              <a:rPr lang="en-US" sz="3400" dirty="0">
                <a:latin typeface="Arial" panose="020B0604020202020204" pitchFamily="34" charset="0"/>
                <a:cs typeface="Arial" panose="020B0604020202020204" pitchFamily="34" charset="0"/>
              </a:rPr>
              <a:t>The algorithm used to infer species-environment relationships, and thus to generate spatial predictions of species distributions</a:t>
            </a:r>
          </a:p>
          <a:p>
            <a:pPr marL="0" indent="0">
              <a:buNone/>
            </a:pPr>
            <a:endParaRPr lang="en-US" sz="3400" dirty="0">
              <a:latin typeface="Arial" panose="020B0604020202020204" pitchFamily="34" charset="0"/>
              <a:cs typeface="Arial" panose="020B0604020202020204" pitchFamily="34" charset="0"/>
            </a:endParaRPr>
          </a:p>
          <a:p>
            <a:pPr marL="0" indent="0">
              <a:buNone/>
            </a:pPr>
            <a:r>
              <a:rPr lang="en-US" sz="3400" dirty="0">
                <a:latin typeface="Arial" panose="020B0604020202020204" pitchFamily="34" charset="0"/>
                <a:cs typeface="Arial" panose="020B0604020202020204" pitchFamily="34" charset="0"/>
              </a:rPr>
              <a:t>Wallace allows two choosing between two algorithms:</a:t>
            </a:r>
          </a:p>
          <a:p>
            <a:pPr>
              <a:buFontTx/>
              <a:buChar char="-"/>
            </a:pPr>
            <a:r>
              <a:rPr lang="en-US" sz="3400" dirty="0" err="1">
                <a:latin typeface="Arial" panose="020B0604020202020204" pitchFamily="34" charset="0"/>
                <a:cs typeface="Arial" panose="020B0604020202020204" pitchFamily="34" charset="0"/>
              </a:rPr>
              <a:t>Bioclim</a:t>
            </a:r>
            <a:endParaRPr lang="en-US" sz="3400" dirty="0">
              <a:latin typeface="Arial" panose="020B0604020202020204" pitchFamily="34" charset="0"/>
              <a:cs typeface="Arial" panose="020B0604020202020204" pitchFamily="34" charset="0"/>
            </a:endParaRPr>
          </a:p>
          <a:p>
            <a:pPr>
              <a:buFontTx/>
              <a:buChar char="-"/>
            </a:pPr>
            <a:r>
              <a:rPr lang="en-US" sz="3400" dirty="0">
                <a:latin typeface="Arial" panose="020B0604020202020204" pitchFamily="34" charset="0"/>
                <a:cs typeface="Arial" panose="020B0604020202020204" pitchFamily="34" charset="0"/>
              </a:rPr>
              <a:t>Maxent</a:t>
            </a:r>
          </a:p>
        </p:txBody>
      </p:sp>
    </p:spTree>
    <p:extLst>
      <p:ext uri="{BB962C8B-B14F-4D97-AF65-F5344CB8AC3E}">
        <p14:creationId xmlns:p14="http://schemas.microsoft.com/office/powerpoint/2010/main" val="31658171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20F2F30-0FCB-D4DF-FCB9-1EE161C14E91}"/>
              </a:ext>
            </a:extLst>
          </p:cNvPr>
          <p:cNvSpPr>
            <a:spLocks noGrp="1"/>
          </p:cNvSpPr>
          <p:nvPr>
            <p:ph idx="1"/>
          </p:nvPr>
        </p:nvSpPr>
        <p:spPr>
          <a:xfrm>
            <a:off x="885523" y="510138"/>
            <a:ext cx="9370996" cy="4870384"/>
          </a:xfrm>
        </p:spPr>
        <p:txBody>
          <a:bodyPr>
            <a:normAutofit/>
          </a:bodyPr>
          <a:lstStyle/>
          <a:p>
            <a:pPr marL="0" indent="0">
              <a:buNone/>
            </a:pPr>
            <a:r>
              <a:rPr lang="en-US" sz="3400" b="1" dirty="0" err="1">
                <a:latin typeface="Arial" panose="020B0604020202020204" pitchFamily="34" charset="0"/>
                <a:cs typeface="Arial" panose="020B0604020202020204" pitchFamily="34" charset="0"/>
              </a:rPr>
              <a:t>Bioclim</a:t>
            </a:r>
            <a:endParaRPr lang="en-US" sz="3400" dirty="0">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1FDFD96D-7B82-8842-FCFD-9A4B543109A6}"/>
              </a:ext>
            </a:extLst>
          </p:cNvPr>
          <p:cNvSpPr txBox="1"/>
          <p:nvPr/>
        </p:nvSpPr>
        <p:spPr>
          <a:xfrm>
            <a:off x="1017871" y="1555720"/>
            <a:ext cx="6097604" cy="369332"/>
          </a:xfrm>
          <a:prstGeom prst="rect">
            <a:avLst/>
          </a:prstGeom>
          <a:noFill/>
        </p:spPr>
        <p:txBody>
          <a:bodyPr wrap="square">
            <a:spAutoFit/>
          </a:bodyPr>
          <a:lstStyle/>
          <a:p>
            <a:r>
              <a:rPr lang="en-CA" dirty="0"/>
              <a:t>https://csiropedia.csiro.au/bioclim/</a:t>
            </a:r>
          </a:p>
        </p:txBody>
      </p:sp>
      <p:pic>
        <p:nvPicPr>
          <p:cNvPr id="3" name="Picture 2">
            <a:extLst>
              <a:ext uri="{FF2B5EF4-FFF2-40B4-BE49-F238E27FC236}">
                <a16:creationId xmlns:a16="http://schemas.microsoft.com/office/drawing/2014/main" id="{E01910B9-4A6A-37D3-9B15-C63E870458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9226" y="1925052"/>
            <a:ext cx="10667552" cy="3792353"/>
          </a:xfrm>
          <a:prstGeom prst="rect">
            <a:avLst/>
          </a:prstGeom>
        </p:spPr>
      </p:pic>
    </p:spTree>
    <p:extLst>
      <p:ext uri="{BB962C8B-B14F-4D97-AF65-F5344CB8AC3E}">
        <p14:creationId xmlns:p14="http://schemas.microsoft.com/office/powerpoint/2010/main" val="671303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Diagram&#10;&#10;Description automatically generated">
            <a:extLst>
              <a:ext uri="{FF2B5EF4-FFF2-40B4-BE49-F238E27FC236}">
                <a16:creationId xmlns:a16="http://schemas.microsoft.com/office/drawing/2014/main" id="{5238F35B-0ACF-407A-A240-6D4065A975B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037324" y="3913215"/>
            <a:ext cx="4212591" cy="2543952"/>
          </a:xfrm>
          <a:prstGeom prst="rect">
            <a:avLst/>
          </a:prstGeom>
        </p:spPr>
      </p:pic>
      <p:pic>
        <p:nvPicPr>
          <p:cNvPr id="4" name="Picture 3">
            <a:extLst>
              <a:ext uri="{FF2B5EF4-FFF2-40B4-BE49-F238E27FC236}">
                <a16:creationId xmlns:a16="http://schemas.microsoft.com/office/drawing/2014/main" id="{F0C0CA0F-03A1-40BE-B245-18A6C29D5616}"/>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627982"/>
            <a:ext cx="3790765" cy="2460551"/>
          </a:xfrm>
          <a:prstGeom prst="rect">
            <a:avLst/>
          </a:prstGeom>
        </p:spPr>
      </p:pic>
      <p:pic>
        <p:nvPicPr>
          <p:cNvPr id="5" name="Picture 4">
            <a:extLst>
              <a:ext uri="{FF2B5EF4-FFF2-40B4-BE49-F238E27FC236}">
                <a16:creationId xmlns:a16="http://schemas.microsoft.com/office/drawing/2014/main" id="{CEC7E858-001B-406C-B188-049F6FC8326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4148034" y="724924"/>
            <a:ext cx="3628696" cy="2266666"/>
          </a:xfrm>
          <a:prstGeom prst="rect">
            <a:avLst/>
          </a:prstGeom>
        </p:spPr>
      </p:pic>
      <p:pic>
        <p:nvPicPr>
          <p:cNvPr id="6" name="Picture 5">
            <a:extLst>
              <a:ext uri="{FF2B5EF4-FFF2-40B4-BE49-F238E27FC236}">
                <a16:creationId xmlns:a16="http://schemas.microsoft.com/office/drawing/2014/main" id="{5C27CA33-D2CB-4E36-9379-83212D59FE2E}"/>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204852" y="3815859"/>
            <a:ext cx="3376549" cy="2788272"/>
          </a:xfrm>
          <a:prstGeom prst="rect">
            <a:avLst/>
          </a:prstGeom>
        </p:spPr>
      </p:pic>
      <p:pic>
        <p:nvPicPr>
          <p:cNvPr id="8" name="Picture 2">
            <a:extLst>
              <a:ext uri="{FF2B5EF4-FFF2-40B4-BE49-F238E27FC236}">
                <a16:creationId xmlns:a16="http://schemas.microsoft.com/office/drawing/2014/main" id="{76A86413-E9F3-4FEB-8880-157156BBA58B}"/>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8399625" y="686397"/>
            <a:ext cx="3022222" cy="2266666"/>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7A9FE16A-B984-4E9D-97C6-6A1FC56E1A9A}"/>
              </a:ext>
            </a:extLst>
          </p:cNvPr>
          <p:cNvSpPr>
            <a:spLocks noGrp="1"/>
          </p:cNvSpPr>
          <p:nvPr>
            <p:ph type="sldNum" sz="quarter" idx="12"/>
          </p:nvPr>
        </p:nvSpPr>
        <p:spPr/>
        <p:txBody>
          <a:bodyPr/>
          <a:lstStyle/>
          <a:p>
            <a:fld id="{0040E0C1-8504-402E-A5A2-B502BE29D230}" type="slidenum">
              <a:rPr lang="en-CA" smtClean="0"/>
              <a:t>3</a:t>
            </a:fld>
            <a:endParaRPr lang="en-CA"/>
          </a:p>
        </p:txBody>
      </p:sp>
      <p:sp>
        <p:nvSpPr>
          <p:cNvPr id="10" name="TextBox 9">
            <a:extLst>
              <a:ext uri="{FF2B5EF4-FFF2-40B4-BE49-F238E27FC236}">
                <a16:creationId xmlns:a16="http://schemas.microsoft.com/office/drawing/2014/main" id="{F6509F56-AE79-44A9-BDEF-45321B726884}"/>
              </a:ext>
            </a:extLst>
          </p:cNvPr>
          <p:cNvSpPr txBox="1"/>
          <p:nvPr/>
        </p:nvSpPr>
        <p:spPr>
          <a:xfrm>
            <a:off x="592351" y="100369"/>
            <a:ext cx="11307628" cy="461665"/>
          </a:xfrm>
          <a:prstGeom prst="rect">
            <a:avLst/>
          </a:prstGeom>
          <a:noFill/>
          <a:ln>
            <a:noFill/>
          </a:ln>
        </p:spPr>
        <p:txBody>
          <a:bodyPr wrap="square" rtlCol="0">
            <a:spAutoFit/>
          </a:bodyPr>
          <a:lstStyle/>
          <a:p>
            <a:r>
              <a:rPr lang="en-CA" sz="2400" b="1" dirty="0">
                <a:latin typeface="Arial" panose="020B0604020202020204" pitchFamily="34" charset="0"/>
                <a:cs typeface="Arial" panose="020B0604020202020204" pitchFamily="34" charset="0"/>
              </a:rPr>
              <a:t>Community ecology	     Macroecology		             Biogeography</a:t>
            </a:r>
          </a:p>
        </p:txBody>
      </p:sp>
      <p:sp>
        <p:nvSpPr>
          <p:cNvPr id="11" name="TextBox 10">
            <a:extLst>
              <a:ext uri="{FF2B5EF4-FFF2-40B4-BE49-F238E27FC236}">
                <a16:creationId xmlns:a16="http://schemas.microsoft.com/office/drawing/2014/main" id="{33A80F18-DB4E-4320-BEB4-F9EC5D553524}"/>
              </a:ext>
            </a:extLst>
          </p:cNvPr>
          <p:cNvSpPr txBox="1"/>
          <p:nvPr/>
        </p:nvSpPr>
        <p:spPr>
          <a:xfrm>
            <a:off x="592351" y="3371681"/>
            <a:ext cx="11307628" cy="461665"/>
          </a:xfrm>
          <a:prstGeom prst="rect">
            <a:avLst/>
          </a:prstGeom>
          <a:noFill/>
          <a:ln>
            <a:noFill/>
          </a:ln>
        </p:spPr>
        <p:txBody>
          <a:bodyPr wrap="square" rtlCol="0">
            <a:spAutoFit/>
          </a:bodyPr>
          <a:lstStyle/>
          <a:p>
            <a:r>
              <a:rPr lang="en-CA" sz="2400" b="1" dirty="0">
                <a:latin typeface="Arial" panose="020B0604020202020204" pitchFamily="34" charset="0"/>
                <a:cs typeface="Arial" panose="020B0604020202020204" pitchFamily="34" charset="0"/>
              </a:rPr>
              <a:t>Landscape ecology 	    Hierarchical models		Complexity</a:t>
            </a:r>
          </a:p>
        </p:txBody>
      </p:sp>
      <p:pic>
        <p:nvPicPr>
          <p:cNvPr id="12" name="Picture 11">
            <a:extLst>
              <a:ext uri="{FF2B5EF4-FFF2-40B4-BE49-F238E27FC236}">
                <a16:creationId xmlns:a16="http://schemas.microsoft.com/office/drawing/2014/main" id="{6BA392E9-5CD7-0BEB-65CE-45D95D9A0CB3}"/>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3665405" y="3815859"/>
            <a:ext cx="4287915" cy="2721178"/>
          </a:xfrm>
          <a:prstGeom prst="rect">
            <a:avLst/>
          </a:prstGeom>
        </p:spPr>
      </p:pic>
    </p:spTree>
    <p:extLst>
      <p:ext uri="{BB962C8B-B14F-4D97-AF65-F5344CB8AC3E}">
        <p14:creationId xmlns:p14="http://schemas.microsoft.com/office/powerpoint/2010/main" val="10694610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20F2F30-0FCB-D4DF-FCB9-1EE161C14E91}"/>
              </a:ext>
            </a:extLst>
          </p:cNvPr>
          <p:cNvSpPr>
            <a:spLocks noGrp="1"/>
          </p:cNvSpPr>
          <p:nvPr>
            <p:ph idx="1"/>
          </p:nvPr>
        </p:nvSpPr>
        <p:spPr>
          <a:xfrm>
            <a:off x="488878" y="736049"/>
            <a:ext cx="5408800" cy="5659656"/>
          </a:xfrm>
        </p:spPr>
        <p:txBody>
          <a:bodyPr>
            <a:normAutofit/>
          </a:bodyPr>
          <a:lstStyle/>
          <a:p>
            <a:pPr marL="0" indent="0">
              <a:buNone/>
            </a:pPr>
            <a:r>
              <a:rPr lang="en-US" sz="3400" b="1" dirty="0" err="1">
                <a:latin typeface="Arial" panose="020B0604020202020204" pitchFamily="34" charset="0"/>
                <a:cs typeface="Arial" panose="020B0604020202020204" pitchFamily="34" charset="0"/>
              </a:rPr>
              <a:t>Bioclim</a:t>
            </a:r>
            <a:endParaRPr lang="en-US" sz="3400" b="1" dirty="0">
              <a:latin typeface="Arial" panose="020B0604020202020204" pitchFamily="34" charset="0"/>
              <a:cs typeface="Arial" panose="020B0604020202020204" pitchFamily="34" charset="0"/>
            </a:endParaRPr>
          </a:p>
          <a:p>
            <a:pPr marL="0" indent="0">
              <a:buNone/>
            </a:pPr>
            <a:r>
              <a:rPr lang="en-US" sz="2600" dirty="0" err="1">
                <a:latin typeface="Arial" panose="020B0604020202020204" pitchFamily="34" charset="0"/>
                <a:cs typeface="Arial" panose="020B0604020202020204" pitchFamily="34" charset="0"/>
              </a:rPr>
              <a:t>Bioclim</a:t>
            </a:r>
            <a:r>
              <a:rPr lang="en-US" sz="2600" dirty="0">
                <a:latin typeface="Arial" panose="020B0604020202020204" pitchFamily="34" charset="0"/>
                <a:cs typeface="Arial" panose="020B0604020202020204" pitchFamily="34" charset="0"/>
              </a:rPr>
              <a:t> is a so-called envelope-style method, which uses only occurrence data to </a:t>
            </a:r>
            <a:r>
              <a:rPr lang="en-US" sz="2600" b="1" dirty="0">
                <a:latin typeface="Arial" panose="020B0604020202020204" pitchFamily="34" charset="0"/>
                <a:cs typeface="Arial" panose="020B0604020202020204" pitchFamily="34" charset="0"/>
              </a:rPr>
              <a:t>define a multi-dimensional environmental space in which a species can occur</a:t>
            </a:r>
            <a:r>
              <a:rPr lang="en-US" sz="2600" dirty="0">
                <a:latin typeface="Arial" panose="020B0604020202020204" pitchFamily="34" charset="0"/>
                <a:cs typeface="Arial" panose="020B0604020202020204" pitchFamily="34" charset="0"/>
              </a:rPr>
              <a:t>. This environmental space is constructed as a bounding box around the minimum and maximum values of the environmental variables for all occurrences, resulting in a multi-dimensional rectilinear envelope. </a:t>
            </a:r>
          </a:p>
        </p:txBody>
      </p:sp>
      <p:pic>
        <p:nvPicPr>
          <p:cNvPr id="3" name="Picture 2">
            <a:extLst>
              <a:ext uri="{FF2B5EF4-FFF2-40B4-BE49-F238E27FC236}">
                <a16:creationId xmlns:a16="http://schemas.microsoft.com/office/drawing/2014/main" id="{B64EE972-E963-F983-51DD-548DD478D43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897678" y="907277"/>
            <a:ext cx="6131452" cy="5020187"/>
          </a:xfrm>
          <a:prstGeom prst="rect">
            <a:avLst/>
          </a:prstGeom>
        </p:spPr>
      </p:pic>
    </p:spTree>
    <p:extLst>
      <p:ext uri="{BB962C8B-B14F-4D97-AF65-F5344CB8AC3E}">
        <p14:creationId xmlns:p14="http://schemas.microsoft.com/office/powerpoint/2010/main" val="10372453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8007036-F738-0F85-074B-FE4F4DC7E973}"/>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5965"/>
          <a:stretch/>
        </p:blipFill>
        <p:spPr>
          <a:xfrm>
            <a:off x="609600" y="0"/>
            <a:ext cx="10972800" cy="6448926"/>
          </a:xfrm>
          <a:prstGeom prst="rect">
            <a:avLst/>
          </a:prstGeom>
        </p:spPr>
      </p:pic>
      <p:sp>
        <p:nvSpPr>
          <p:cNvPr id="11" name="TextBox 10">
            <a:extLst>
              <a:ext uri="{FF2B5EF4-FFF2-40B4-BE49-F238E27FC236}">
                <a16:creationId xmlns:a16="http://schemas.microsoft.com/office/drawing/2014/main" id="{512B1FFE-98E3-4AA2-ED27-A7A84F696F43}"/>
              </a:ext>
            </a:extLst>
          </p:cNvPr>
          <p:cNvSpPr txBox="1"/>
          <p:nvPr/>
        </p:nvSpPr>
        <p:spPr>
          <a:xfrm>
            <a:off x="4367463" y="5489426"/>
            <a:ext cx="6097604" cy="707886"/>
          </a:xfrm>
          <a:prstGeom prst="rect">
            <a:avLst/>
          </a:prstGeom>
          <a:noFill/>
        </p:spPr>
        <p:txBody>
          <a:bodyPr wrap="square">
            <a:spAutoFit/>
          </a:bodyPr>
          <a:lstStyle/>
          <a:p>
            <a:pPr marL="0" indent="0">
              <a:buNone/>
            </a:pPr>
            <a:r>
              <a:rPr lang="en-US" sz="4000" b="1" dirty="0" err="1">
                <a:latin typeface="Arial" panose="020B0604020202020204" pitchFamily="34" charset="0"/>
                <a:cs typeface="Arial" panose="020B0604020202020204" pitchFamily="34" charset="0"/>
              </a:rPr>
              <a:t>Bioclim</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15136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0750024-64D2-9AFB-489A-C93CFD112DD1}"/>
              </a:ext>
            </a:extLst>
          </p:cNvPr>
          <p:cNvSpPr>
            <a:spLocks noGrp="1"/>
          </p:cNvSpPr>
          <p:nvPr>
            <p:ph idx="1"/>
          </p:nvPr>
        </p:nvSpPr>
        <p:spPr>
          <a:xfrm>
            <a:off x="159477" y="510138"/>
            <a:ext cx="11873046" cy="5659656"/>
          </a:xfrm>
        </p:spPr>
        <p:txBody>
          <a:bodyPr>
            <a:normAutofit/>
          </a:bodyPr>
          <a:lstStyle/>
          <a:p>
            <a:pPr marL="0" indent="0">
              <a:buNone/>
            </a:pPr>
            <a:r>
              <a:rPr lang="en-US" sz="3400" b="1" dirty="0" err="1">
                <a:latin typeface="Arial" panose="020B0604020202020204" pitchFamily="34" charset="0"/>
                <a:cs typeface="Arial" panose="020B0604020202020204" pitchFamily="34" charset="0"/>
              </a:rPr>
              <a:t>MaxEnt</a:t>
            </a:r>
            <a:endParaRPr lang="en-US" sz="3400" b="1" dirty="0">
              <a:latin typeface="Arial" panose="020B0604020202020204" pitchFamily="34" charset="0"/>
              <a:cs typeface="Arial" panose="020B0604020202020204" pitchFamily="34" charset="0"/>
            </a:endParaRPr>
          </a:p>
          <a:p>
            <a:pPr marL="0" indent="0">
              <a:buNone/>
            </a:pPr>
            <a:r>
              <a:rPr lang="en-US" sz="2400" dirty="0">
                <a:latin typeface="Arial" panose="020B0604020202020204" pitchFamily="34" charset="0"/>
                <a:cs typeface="Arial" panose="020B0604020202020204" pitchFamily="34" charset="0"/>
              </a:rPr>
              <a:t>Follows the maximum entropy principle, i.e., predicts species occurrences by finding the distribution that is most spread out, or closest to uniform, while taking into account the constraints provided by the environmental variables of occurrence locations</a:t>
            </a:r>
          </a:p>
        </p:txBody>
      </p:sp>
      <p:pic>
        <p:nvPicPr>
          <p:cNvPr id="10" name="Picture 9">
            <a:extLst>
              <a:ext uri="{FF2B5EF4-FFF2-40B4-BE49-F238E27FC236}">
                <a16:creationId xmlns:a16="http://schemas.microsoft.com/office/drawing/2014/main" id="{B52DE05A-5C6E-8E76-8245-EBEBF490340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893345" y="2263634"/>
            <a:ext cx="8907332" cy="4594366"/>
          </a:xfrm>
          <a:prstGeom prst="rect">
            <a:avLst/>
          </a:prstGeom>
        </p:spPr>
      </p:pic>
    </p:spTree>
    <p:extLst>
      <p:ext uri="{BB962C8B-B14F-4D97-AF65-F5344CB8AC3E}">
        <p14:creationId xmlns:p14="http://schemas.microsoft.com/office/powerpoint/2010/main" val="10766387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A10C407-CF75-68B2-D64D-6978880CAE54}"/>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84472" y="3099333"/>
            <a:ext cx="7129112" cy="3532473"/>
          </a:xfrm>
          <a:prstGeom prst="rect">
            <a:avLst/>
          </a:prstGeom>
        </p:spPr>
      </p:pic>
      <p:pic>
        <p:nvPicPr>
          <p:cNvPr id="10" name="Picture 9">
            <a:extLst>
              <a:ext uri="{FF2B5EF4-FFF2-40B4-BE49-F238E27FC236}">
                <a16:creationId xmlns:a16="http://schemas.microsoft.com/office/drawing/2014/main" id="{B5B80DAE-CDAB-D785-A1DC-DE3A2F66B29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4247950" y="0"/>
            <a:ext cx="7003984" cy="2916456"/>
          </a:xfrm>
          <a:prstGeom prst="rect">
            <a:avLst/>
          </a:prstGeom>
        </p:spPr>
      </p:pic>
    </p:spTree>
    <p:extLst>
      <p:ext uri="{BB962C8B-B14F-4D97-AF65-F5344CB8AC3E}">
        <p14:creationId xmlns:p14="http://schemas.microsoft.com/office/powerpoint/2010/main" val="6836392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F0750024-64D2-9AFB-489A-C93CFD112DD1}"/>
              </a:ext>
            </a:extLst>
          </p:cNvPr>
          <p:cNvSpPr>
            <a:spLocks noGrp="1"/>
          </p:cNvSpPr>
          <p:nvPr>
            <p:ph idx="1"/>
          </p:nvPr>
        </p:nvSpPr>
        <p:spPr>
          <a:xfrm>
            <a:off x="885522" y="510138"/>
            <a:ext cx="10560613" cy="5659656"/>
          </a:xfrm>
        </p:spPr>
        <p:txBody>
          <a:bodyPr>
            <a:normAutofit/>
          </a:bodyPr>
          <a:lstStyle/>
          <a:p>
            <a:pPr marL="0" indent="0">
              <a:buNone/>
            </a:pPr>
            <a:r>
              <a:rPr lang="en-US" sz="3400" b="1" dirty="0" err="1">
                <a:latin typeface="Arial" panose="020B0604020202020204" pitchFamily="34" charset="0"/>
                <a:cs typeface="Arial" panose="020B0604020202020204" pitchFamily="34" charset="0"/>
              </a:rPr>
              <a:t>MaxEnt</a:t>
            </a:r>
            <a:endParaRPr lang="en-US" sz="3400" b="1" dirty="0">
              <a:latin typeface="Arial" panose="020B0604020202020204" pitchFamily="34" charset="0"/>
              <a:cs typeface="Arial" panose="020B0604020202020204" pitchFamily="34" charset="0"/>
            </a:endParaRPr>
          </a:p>
          <a:p>
            <a:pPr>
              <a:buFontTx/>
              <a:buChar char="-"/>
            </a:pPr>
            <a:r>
              <a:rPr lang="en-US" sz="3400" dirty="0">
                <a:latin typeface="Arial" panose="020B0604020202020204" pitchFamily="34" charset="0"/>
                <a:cs typeface="Arial" panose="020B0604020202020204" pitchFamily="34" charset="0"/>
              </a:rPr>
              <a:t>Features: the bioclimatic predictors in the model</a:t>
            </a:r>
          </a:p>
          <a:p>
            <a:pPr>
              <a:buFontTx/>
              <a:buChar char="-"/>
            </a:pPr>
            <a:r>
              <a:rPr lang="en-US" sz="3400" dirty="0">
                <a:latin typeface="Arial" panose="020B0604020202020204" pitchFamily="34" charset="0"/>
                <a:cs typeface="Arial" panose="020B0604020202020204" pitchFamily="34" charset="0"/>
              </a:rPr>
              <a:t>Feature types: the shape of the relationship that </a:t>
            </a:r>
            <a:r>
              <a:rPr lang="en-US" sz="3400" dirty="0" err="1">
                <a:latin typeface="Arial" panose="020B0604020202020204" pitchFamily="34" charset="0"/>
                <a:cs typeface="Arial" panose="020B0604020202020204" pitchFamily="34" charset="0"/>
              </a:rPr>
              <a:t>MaxEnt</a:t>
            </a:r>
            <a:r>
              <a:rPr lang="en-US" sz="3400" dirty="0">
                <a:latin typeface="Arial" panose="020B0604020202020204" pitchFamily="34" charset="0"/>
                <a:cs typeface="Arial" panose="020B0604020202020204" pitchFamily="34" charset="0"/>
              </a:rPr>
              <a:t> is allowed to explore estimating the species-environment relationships</a:t>
            </a:r>
          </a:p>
          <a:p>
            <a:pPr>
              <a:buFontTx/>
              <a:buChar char="-"/>
            </a:pPr>
            <a:endParaRPr lang="en-US" sz="3400" dirty="0">
              <a:latin typeface="Arial" panose="020B0604020202020204" pitchFamily="34" charset="0"/>
              <a:cs typeface="Arial" panose="020B0604020202020204" pitchFamily="34" charset="0"/>
            </a:endParaRPr>
          </a:p>
          <a:p>
            <a:pPr>
              <a:buFontTx/>
              <a:buChar char="-"/>
            </a:pPr>
            <a:r>
              <a:rPr lang="en-US" sz="3400" dirty="0">
                <a:latin typeface="Arial" panose="020B0604020202020204" pitchFamily="34" charset="0"/>
                <a:cs typeface="Arial" panose="020B0604020202020204" pitchFamily="34" charset="0"/>
              </a:rPr>
              <a:t>Regularization: automatic procedure that retains only features relevant for predicting the species</a:t>
            </a:r>
          </a:p>
          <a:p>
            <a:pPr>
              <a:buFontTx/>
              <a:buChar char="-"/>
            </a:pPr>
            <a:r>
              <a:rPr lang="en-US" sz="3400" dirty="0" err="1">
                <a:latin typeface="Arial" panose="020B0604020202020204" pitchFamily="34" charset="0"/>
                <a:cs typeface="Arial" panose="020B0604020202020204" pitchFamily="34" charset="0"/>
              </a:rPr>
              <a:t>Reguralization</a:t>
            </a:r>
            <a:r>
              <a:rPr lang="en-US" sz="3400" dirty="0">
                <a:latin typeface="Arial" panose="020B0604020202020204" pitchFamily="34" charset="0"/>
                <a:cs typeface="Arial" panose="020B0604020202020204" pitchFamily="34" charset="0"/>
              </a:rPr>
              <a:t> multipliers: setting that determines penalization in the model for additional parameters</a:t>
            </a:r>
          </a:p>
        </p:txBody>
      </p:sp>
    </p:spTree>
    <p:extLst>
      <p:ext uri="{BB962C8B-B14F-4D97-AF65-F5344CB8AC3E}">
        <p14:creationId xmlns:p14="http://schemas.microsoft.com/office/powerpoint/2010/main" val="33501053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136B0B9-BDE1-EC18-5ECD-DAFF3C12ECF0}"/>
              </a:ext>
            </a:extLst>
          </p:cNvPr>
          <p:cNvSpPr txBox="1"/>
          <p:nvPr/>
        </p:nvSpPr>
        <p:spPr>
          <a:xfrm>
            <a:off x="402736" y="2247498"/>
            <a:ext cx="11525027" cy="1200329"/>
          </a:xfrm>
          <a:prstGeom prst="rect">
            <a:avLst/>
          </a:prstGeom>
          <a:noFill/>
        </p:spPr>
        <p:txBody>
          <a:bodyPr wrap="square">
            <a:spAutoFit/>
          </a:bodyPr>
          <a:lstStyle/>
          <a:p>
            <a:r>
              <a:rPr lang="en-US" sz="2400" i="1" dirty="0"/>
              <a:t>Maxent estimates the distribution (geographic range) of a species by finding the distribution which has maximum entropy (i.e. is closest to geographically uniform) subject to constraints derived from environmental conditions at recorded occurrence locations.</a:t>
            </a:r>
            <a:endParaRPr lang="en-CA" sz="2400" i="1" dirty="0"/>
          </a:p>
        </p:txBody>
      </p:sp>
      <p:sp>
        <p:nvSpPr>
          <p:cNvPr id="7" name="TextBox 6">
            <a:extLst>
              <a:ext uri="{FF2B5EF4-FFF2-40B4-BE49-F238E27FC236}">
                <a16:creationId xmlns:a16="http://schemas.microsoft.com/office/drawing/2014/main" id="{5287CBC5-74B1-E106-4DF7-AB9A9BEE748A}"/>
              </a:ext>
            </a:extLst>
          </p:cNvPr>
          <p:cNvSpPr txBox="1"/>
          <p:nvPr/>
        </p:nvSpPr>
        <p:spPr>
          <a:xfrm>
            <a:off x="402736" y="3775084"/>
            <a:ext cx="11215524" cy="1200329"/>
          </a:xfrm>
          <a:prstGeom prst="rect">
            <a:avLst/>
          </a:prstGeom>
          <a:noFill/>
        </p:spPr>
        <p:txBody>
          <a:bodyPr wrap="square">
            <a:spAutoFit/>
          </a:bodyPr>
          <a:lstStyle/>
          <a:p>
            <a:r>
              <a:rPr lang="en-US" sz="2400" i="1" dirty="0"/>
              <a:t>The constraints are defined in terms of ‘features’ (environmental variables such as temperature, and simple functions of those variables such as quadratic terms), and require that the mean of each feature should match the sample mean.</a:t>
            </a:r>
            <a:endParaRPr lang="en-CA" sz="2400" i="1" dirty="0"/>
          </a:p>
        </p:txBody>
      </p:sp>
      <p:pic>
        <p:nvPicPr>
          <p:cNvPr id="9" name="Picture 8">
            <a:extLst>
              <a:ext uri="{FF2B5EF4-FFF2-40B4-BE49-F238E27FC236}">
                <a16:creationId xmlns:a16="http://schemas.microsoft.com/office/drawing/2014/main" id="{364965C7-B5F2-A4E6-392D-F7CFAC63BF8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02429" y="368439"/>
            <a:ext cx="11325334" cy="1514149"/>
          </a:xfrm>
          <a:prstGeom prst="rect">
            <a:avLst/>
          </a:prstGeom>
        </p:spPr>
      </p:pic>
      <p:sp>
        <p:nvSpPr>
          <p:cNvPr id="11" name="TextBox 10">
            <a:extLst>
              <a:ext uri="{FF2B5EF4-FFF2-40B4-BE49-F238E27FC236}">
                <a16:creationId xmlns:a16="http://schemas.microsoft.com/office/drawing/2014/main" id="{93BDA8FF-F057-A737-DD0B-5993C0760B07}"/>
              </a:ext>
            </a:extLst>
          </p:cNvPr>
          <p:cNvSpPr txBox="1"/>
          <p:nvPr/>
        </p:nvSpPr>
        <p:spPr>
          <a:xfrm>
            <a:off x="402736" y="5178041"/>
            <a:ext cx="11129462" cy="1200329"/>
          </a:xfrm>
          <a:prstGeom prst="rect">
            <a:avLst/>
          </a:prstGeom>
          <a:noFill/>
        </p:spPr>
        <p:txBody>
          <a:bodyPr wrap="square">
            <a:spAutoFit/>
          </a:bodyPr>
          <a:lstStyle/>
          <a:p>
            <a:r>
              <a:rPr lang="en-US" sz="2400" i="1" dirty="0"/>
              <a:t>This formulation is equivalent to maximizing the likelihood of a parametric exponential distribution. More recently, it was noted that the exact same maximum likelihood exponential model can be obtained from an inhomogeneous Poisson process (IPP) </a:t>
            </a:r>
            <a:endParaRPr lang="en-CA" sz="2400" i="1" dirty="0"/>
          </a:p>
        </p:txBody>
      </p:sp>
    </p:spTree>
    <p:extLst>
      <p:ext uri="{BB962C8B-B14F-4D97-AF65-F5344CB8AC3E}">
        <p14:creationId xmlns:p14="http://schemas.microsoft.com/office/powerpoint/2010/main" val="28351932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20F2F30-0FCB-D4DF-FCB9-1EE161C14E91}"/>
              </a:ext>
            </a:extLst>
          </p:cNvPr>
          <p:cNvSpPr>
            <a:spLocks noGrp="1"/>
          </p:cNvSpPr>
          <p:nvPr>
            <p:ph idx="1"/>
          </p:nvPr>
        </p:nvSpPr>
        <p:spPr>
          <a:xfrm>
            <a:off x="885523" y="510138"/>
            <a:ext cx="9370996" cy="3587767"/>
          </a:xfrm>
        </p:spPr>
        <p:txBody>
          <a:bodyPr>
            <a:normAutofit/>
          </a:bodyPr>
          <a:lstStyle/>
          <a:p>
            <a:pPr marL="0" indent="0">
              <a:buNone/>
            </a:pPr>
            <a:r>
              <a:rPr lang="en-US" sz="3400" b="1" dirty="0">
                <a:latin typeface="Arial" panose="020B0604020202020204" pitchFamily="34" charset="0"/>
                <a:cs typeface="Arial" panose="020B0604020202020204" pitchFamily="34" charset="0"/>
              </a:rPr>
              <a:t>Rarity and prevalence in </a:t>
            </a:r>
            <a:r>
              <a:rPr lang="en-US" sz="3400" b="1" dirty="0" err="1">
                <a:latin typeface="Arial" panose="020B0604020202020204" pitchFamily="34" charset="0"/>
                <a:cs typeface="Arial" panose="020B0604020202020204" pitchFamily="34" charset="0"/>
              </a:rPr>
              <a:t>MaxEnt</a:t>
            </a:r>
            <a:endParaRPr lang="en-US" sz="3400" b="1" dirty="0">
              <a:latin typeface="Arial" panose="020B060402020202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554C6DB1-CE0D-856B-EDB7-E81F8BE2DD6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9015" y="1645920"/>
            <a:ext cx="10762574" cy="4312118"/>
          </a:xfrm>
          <a:prstGeom prst="rect">
            <a:avLst/>
          </a:prstGeom>
        </p:spPr>
      </p:pic>
    </p:spTree>
    <p:extLst>
      <p:ext uri="{BB962C8B-B14F-4D97-AF65-F5344CB8AC3E}">
        <p14:creationId xmlns:p14="http://schemas.microsoft.com/office/powerpoint/2010/main" val="18143299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96D72D2-E8FE-5420-E2A4-30BDB1F22FFC}"/>
              </a:ext>
            </a:extLst>
          </p:cNvPr>
          <p:cNvPicPr>
            <a:picLocks noChangeAspect="1"/>
          </p:cNvPicPr>
          <p:nvPr/>
        </p:nvPicPr>
        <p:blipFill>
          <a:blip r:embed="rId2"/>
          <a:stretch>
            <a:fillRect/>
          </a:stretch>
        </p:blipFill>
        <p:spPr>
          <a:xfrm>
            <a:off x="4041006" y="337168"/>
            <a:ext cx="4109987" cy="6183663"/>
          </a:xfrm>
          <a:prstGeom prst="rect">
            <a:avLst/>
          </a:prstGeom>
        </p:spPr>
      </p:pic>
    </p:spTree>
    <p:extLst>
      <p:ext uri="{BB962C8B-B14F-4D97-AF65-F5344CB8AC3E}">
        <p14:creationId xmlns:p14="http://schemas.microsoft.com/office/powerpoint/2010/main" val="24524411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40258A0-5140-9641-9A3C-3F92ED42EFA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b="6386"/>
          <a:stretch/>
        </p:blipFill>
        <p:spPr>
          <a:xfrm>
            <a:off x="609600" y="0"/>
            <a:ext cx="10972800" cy="6420051"/>
          </a:xfrm>
          <a:prstGeom prst="rect">
            <a:avLst/>
          </a:prstGeom>
        </p:spPr>
      </p:pic>
      <p:sp>
        <p:nvSpPr>
          <p:cNvPr id="6" name="TextBox 5">
            <a:extLst>
              <a:ext uri="{FF2B5EF4-FFF2-40B4-BE49-F238E27FC236}">
                <a16:creationId xmlns:a16="http://schemas.microsoft.com/office/drawing/2014/main" id="{2FC434F9-6749-7E87-C645-96874469C761}"/>
              </a:ext>
            </a:extLst>
          </p:cNvPr>
          <p:cNvSpPr txBox="1"/>
          <p:nvPr/>
        </p:nvSpPr>
        <p:spPr>
          <a:xfrm>
            <a:off x="4367463" y="5489426"/>
            <a:ext cx="6097604" cy="707886"/>
          </a:xfrm>
          <a:prstGeom prst="rect">
            <a:avLst/>
          </a:prstGeom>
          <a:noFill/>
        </p:spPr>
        <p:txBody>
          <a:bodyPr wrap="square">
            <a:spAutoFit/>
          </a:bodyPr>
          <a:lstStyle/>
          <a:p>
            <a:pPr marL="0" indent="0">
              <a:buNone/>
            </a:pPr>
            <a:r>
              <a:rPr lang="en-US" sz="4000" b="1" dirty="0" err="1">
                <a:latin typeface="Arial" panose="020B0604020202020204" pitchFamily="34" charset="0"/>
                <a:cs typeface="Arial" panose="020B0604020202020204" pitchFamily="34" charset="0"/>
              </a:rPr>
              <a:t>MaxEnt</a:t>
            </a:r>
            <a:endParaRPr lang="en-US" sz="40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0732552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a:extLst>
              <a:ext uri="{FF2B5EF4-FFF2-40B4-BE49-F238E27FC236}">
                <a16:creationId xmlns:a16="http://schemas.microsoft.com/office/drawing/2014/main" id="{820F2F30-0FCB-D4DF-FCB9-1EE161C14E91}"/>
              </a:ext>
            </a:extLst>
          </p:cNvPr>
          <p:cNvSpPr>
            <a:spLocks noGrp="1"/>
          </p:cNvSpPr>
          <p:nvPr>
            <p:ph idx="1"/>
          </p:nvPr>
        </p:nvSpPr>
        <p:spPr>
          <a:xfrm>
            <a:off x="885522" y="510138"/>
            <a:ext cx="10212405" cy="3587767"/>
          </a:xfrm>
        </p:spPr>
        <p:txBody>
          <a:bodyPr>
            <a:normAutofit/>
          </a:bodyPr>
          <a:lstStyle/>
          <a:p>
            <a:pPr marL="0" indent="0">
              <a:buNone/>
            </a:pPr>
            <a:r>
              <a:rPr lang="en-US" sz="3400" b="1" dirty="0">
                <a:latin typeface="Arial" panose="020B0604020202020204" pitchFamily="34" charset="0"/>
                <a:cs typeface="Arial" panose="020B0604020202020204" pitchFamily="34" charset="0"/>
              </a:rPr>
              <a:t>Thresholding</a:t>
            </a:r>
          </a:p>
          <a:p>
            <a:pPr marL="0" indent="0">
              <a:buNone/>
            </a:pPr>
            <a:r>
              <a:rPr lang="en-US" sz="3400" dirty="0">
                <a:latin typeface="Arial" panose="020B0604020202020204" pitchFamily="34" charset="0"/>
                <a:cs typeface="Arial" panose="020B0604020202020204" pitchFamily="34" charset="0"/>
              </a:rPr>
              <a:t>Transforming a continuous model output into a binary map based on a classification criterion (e.g., the value that equalizes sensitivity and specificity)</a:t>
            </a:r>
          </a:p>
          <a:p>
            <a:pPr marL="0" indent="0">
              <a:buNone/>
            </a:pPr>
            <a:endParaRPr lang="en-US" sz="3400" dirty="0">
              <a:latin typeface="Arial" panose="020B0604020202020204" pitchFamily="34" charset="0"/>
              <a:cs typeface="Arial" panose="020B0604020202020204" pitchFamily="34" charset="0"/>
            </a:endParaRPr>
          </a:p>
          <a:p>
            <a:pPr marL="0" indent="0">
              <a:buNone/>
            </a:pPr>
            <a:r>
              <a:rPr lang="en-US" sz="3400" dirty="0">
                <a:latin typeface="Arial" panose="020B0604020202020204" pitchFamily="34" charset="0"/>
                <a:cs typeface="Arial" panose="020B0604020202020204" pitchFamily="34" charset="0"/>
              </a:rPr>
              <a:t>If you want to know more about thresholding:</a:t>
            </a:r>
          </a:p>
        </p:txBody>
      </p:sp>
      <p:pic>
        <p:nvPicPr>
          <p:cNvPr id="3" name="Picture 2">
            <a:extLst>
              <a:ext uri="{FF2B5EF4-FFF2-40B4-BE49-F238E27FC236}">
                <a16:creationId xmlns:a16="http://schemas.microsoft.com/office/drawing/2014/main" id="{A82CEC72-E351-E749-6C88-EFCEFE4C174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885523" y="3804386"/>
            <a:ext cx="6987941" cy="2543476"/>
          </a:xfrm>
          <a:prstGeom prst="rect">
            <a:avLst/>
          </a:prstGeom>
        </p:spPr>
      </p:pic>
    </p:spTree>
    <p:extLst>
      <p:ext uri="{BB962C8B-B14F-4D97-AF65-F5344CB8AC3E}">
        <p14:creationId xmlns:p14="http://schemas.microsoft.com/office/powerpoint/2010/main" val="1521363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35B84C2-627D-4708-94BD-666569678C61}"/>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76242" y="0"/>
            <a:ext cx="6015758" cy="5630662"/>
          </a:xfrm>
          <a:prstGeom prst="rect">
            <a:avLst/>
          </a:prstGeom>
        </p:spPr>
      </p:pic>
      <p:pic>
        <p:nvPicPr>
          <p:cNvPr id="6" name="Picture 5">
            <a:extLst>
              <a:ext uri="{FF2B5EF4-FFF2-40B4-BE49-F238E27FC236}">
                <a16:creationId xmlns:a16="http://schemas.microsoft.com/office/drawing/2014/main" id="{618AD3E6-564E-4B28-B491-818C6981B4D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 y="0"/>
            <a:ext cx="6176242" cy="5610225"/>
          </a:xfrm>
          <a:prstGeom prst="rect">
            <a:avLst/>
          </a:prstGeom>
        </p:spPr>
      </p:pic>
      <p:sp>
        <p:nvSpPr>
          <p:cNvPr id="3" name="Rectangle 2">
            <a:extLst>
              <a:ext uri="{FF2B5EF4-FFF2-40B4-BE49-F238E27FC236}">
                <a16:creationId xmlns:a16="http://schemas.microsoft.com/office/drawing/2014/main" id="{F5F5EBCB-1BAF-4873-9970-AE7BB0E5B3BB}"/>
              </a:ext>
            </a:extLst>
          </p:cNvPr>
          <p:cNvSpPr/>
          <p:nvPr/>
        </p:nvSpPr>
        <p:spPr>
          <a:xfrm>
            <a:off x="-1" y="5610225"/>
            <a:ext cx="12192000" cy="1123950"/>
          </a:xfrm>
          <a:prstGeom prst="rect">
            <a:avLst/>
          </a:prstGeom>
          <a:solidFill>
            <a:schemeClr val="bg1">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87829742-3435-425F-93FC-6E26804CF40D}"/>
              </a:ext>
            </a:extLst>
          </p:cNvPr>
          <p:cNvSpPr txBox="1"/>
          <p:nvPr/>
        </p:nvSpPr>
        <p:spPr>
          <a:xfrm>
            <a:off x="-1" y="5768459"/>
            <a:ext cx="12192000" cy="769441"/>
          </a:xfrm>
          <a:prstGeom prst="rect">
            <a:avLst/>
          </a:prstGeom>
          <a:noFill/>
        </p:spPr>
        <p:txBody>
          <a:bodyPr wrap="square">
            <a:spAutoFit/>
          </a:bodyPr>
          <a:lstStyle/>
          <a:p>
            <a:pPr marL="0" indent="0" algn="ctr">
              <a:buNone/>
            </a:pPr>
            <a:r>
              <a:rPr lang="en-CA" sz="4400" b="1" dirty="0">
                <a:latin typeface="Garamond" panose="02020404030301010803" pitchFamily="18" charset="0"/>
              </a:rPr>
              <a:t>“Bottom up” biodiversity conservation</a:t>
            </a:r>
          </a:p>
        </p:txBody>
      </p:sp>
      <p:sp>
        <p:nvSpPr>
          <p:cNvPr id="2" name="Slide Number Placeholder 1">
            <a:extLst>
              <a:ext uri="{FF2B5EF4-FFF2-40B4-BE49-F238E27FC236}">
                <a16:creationId xmlns:a16="http://schemas.microsoft.com/office/drawing/2014/main" id="{606E75D4-2B9C-4B74-8127-8260A5DF454F}"/>
              </a:ext>
            </a:extLst>
          </p:cNvPr>
          <p:cNvSpPr>
            <a:spLocks noGrp="1"/>
          </p:cNvSpPr>
          <p:nvPr>
            <p:ph type="sldNum" sz="quarter" idx="12"/>
          </p:nvPr>
        </p:nvSpPr>
        <p:spPr/>
        <p:txBody>
          <a:bodyPr/>
          <a:lstStyle/>
          <a:p>
            <a:fld id="{0040E0C1-8504-402E-A5A2-B502BE29D230}" type="slidenum">
              <a:rPr lang="en-CA" sz="1600" b="1" smtClean="0">
                <a:latin typeface="Garamond" panose="02020404030301010803" pitchFamily="18" charset="0"/>
              </a:rPr>
              <a:t>4</a:t>
            </a:fld>
            <a:endParaRPr lang="en-CA" sz="1600" b="1" dirty="0">
              <a:latin typeface="Garamond" panose="02020404030301010803" pitchFamily="18" charset="0"/>
            </a:endParaRPr>
          </a:p>
        </p:txBody>
      </p:sp>
      <p:sp>
        <p:nvSpPr>
          <p:cNvPr id="7" name="Rectangle 6">
            <a:extLst>
              <a:ext uri="{FF2B5EF4-FFF2-40B4-BE49-F238E27FC236}">
                <a16:creationId xmlns:a16="http://schemas.microsoft.com/office/drawing/2014/main" id="{57BF362F-9CB2-4A49-B9A3-B326400BF733}"/>
              </a:ext>
            </a:extLst>
          </p:cNvPr>
          <p:cNvSpPr/>
          <p:nvPr/>
        </p:nvSpPr>
        <p:spPr>
          <a:xfrm>
            <a:off x="6015759" y="0"/>
            <a:ext cx="337416" cy="57888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680089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CDAD8D9-A1E2-D94B-F83D-22D5B870E80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5759" y="952900"/>
            <a:ext cx="11671921" cy="4581626"/>
          </a:xfrm>
          <a:prstGeom prst="rect">
            <a:avLst/>
          </a:prstGeom>
        </p:spPr>
      </p:pic>
      <p:sp>
        <p:nvSpPr>
          <p:cNvPr id="6" name="Rectangle 5">
            <a:extLst>
              <a:ext uri="{FF2B5EF4-FFF2-40B4-BE49-F238E27FC236}">
                <a16:creationId xmlns:a16="http://schemas.microsoft.com/office/drawing/2014/main" id="{E95EAB04-3F47-4D26-5C90-3538B25B5836}"/>
              </a:ext>
            </a:extLst>
          </p:cNvPr>
          <p:cNvSpPr/>
          <p:nvPr/>
        </p:nvSpPr>
        <p:spPr>
          <a:xfrm>
            <a:off x="346509" y="2237591"/>
            <a:ext cx="5749491" cy="550338"/>
          </a:xfrm>
          <a:prstGeom prst="rect">
            <a:avLst/>
          </a:prstGeom>
          <a:solidFill>
            <a:srgbClr val="00B0F0">
              <a:alpha val="3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53983246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DA13449-B2B0-A1CF-8067-C1FABA52D123}"/>
              </a:ext>
            </a:extLst>
          </p:cNvPr>
          <p:cNvPicPr>
            <a:picLocks noChangeAspect="1"/>
          </p:cNvPicPr>
          <p:nvPr/>
        </p:nvPicPr>
        <p:blipFill>
          <a:blip r:embed="rId2"/>
          <a:stretch>
            <a:fillRect/>
          </a:stretch>
        </p:blipFill>
        <p:spPr>
          <a:xfrm>
            <a:off x="1078029" y="83685"/>
            <a:ext cx="9856270" cy="6570847"/>
          </a:xfrm>
          <a:prstGeom prst="rect">
            <a:avLst/>
          </a:prstGeom>
        </p:spPr>
      </p:pic>
      <p:sp>
        <p:nvSpPr>
          <p:cNvPr id="6" name="TextBox 5">
            <a:extLst>
              <a:ext uri="{FF2B5EF4-FFF2-40B4-BE49-F238E27FC236}">
                <a16:creationId xmlns:a16="http://schemas.microsoft.com/office/drawing/2014/main" id="{4FCBF424-E8BF-9EA7-7BCD-9756578558B5}"/>
              </a:ext>
            </a:extLst>
          </p:cNvPr>
          <p:cNvSpPr txBox="1"/>
          <p:nvPr/>
        </p:nvSpPr>
        <p:spPr>
          <a:xfrm>
            <a:off x="4396338" y="6285200"/>
            <a:ext cx="7644866" cy="369332"/>
          </a:xfrm>
          <a:prstGeom prst="rect">
            <a:avLst/>
          </a:prstGeom>
          <a:noFill/>
        </p:spPr>
        <p:txBody>
          <a:bodyPr wrap="square">
            <a:spAutoFit/>
          </a:bodyPr>
          <a:lstStyle/>
          <a:p>
            <a:r>
              <a:rPr lang="en-CA" dirty="0"/>
              <a:t>https://babichmorrowc.github.io/post/2019-04-12-sdm-threshold/</a:t>
            </a:r>
          </a:p>
        </p:txBody>
      </p:sp>
    </p:spTree>
    <p:extLst>
      <p:ext uri="{BB962C8B-B14F-4D97-AF65-F5344CB8AC3E}">
        <p14:creationId xmlns:p14="http://schemas.microsoft.com/office/powerpoint/2010/main" val="4147218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a:xfrm>
            <a:off x="838200" y="2299803"/>
            <a:ext cx="10515600" cy="1325563"/>
          </a:xfrm>
        </p:spPr>
        <p:txBody>
          <a:bodyPr/>
          <a:lstStyle/>
          <a:p>
            <a:r>
              <a:rPr lang="en-US" b="1" dirty="0">
                <a:latin typeface="Arial" panose="020B0604020202020204" pitchFamily="34" charset="0"/>
                <a:cs typeface="Arial" panose="020B0604020202020204" pitchFamily="34" charset="0"/>
              </a:rPr>
              <a:t>Beyond first steps</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232980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E2BAFA-3878-3ABD-D9BC-2D223BBC9328}"/>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88758" y="529388"/>
            <a:ext cx="11826056" cy="4620128"/>
          </a:xfrm>
          <a:prstGeom prst="rect">
            <a:avLst/>
          </a:prstGeom>
        </p:spPr>
      </p:pic>
    </p:spTree>
    <p:extLst>
      <p:ext uri="{BB962C8B-B14F-4D97-AF65-F5344CB8AC3E}">
        <p14:creationId xmlns:p14="http://schemas.microsoft.com/office/powerpoint/2010/main" val="1808060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6685C40-FCFD-C855-CC57-8A18B3033CB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279457" y="24236"/>
            <a:ext cx="6618972" cy="6809528"/>
          </a:xfrm>
          <a:prstGeom prst="rect">
            <a:avLst/>
          </a:prstGeom>
        </p:spPr>
      </p:pic>
      <p:pic>
        <p:nvPicPr>
          <p:cNvPr id="7" name="Picture 6">
            <a:extLst>
              <a:ext uri="{FF2B5EF4-FFF2-40B4-BE49-F238E27FC236}">
                <a16:creationId xmlns:a16="http://schemas.microsoft.com/office/drawing/2014/main" id="{0D155D33-1EB9-9160-E3FB-7829007C7FD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2524053"/>
            <a:ext cx="4926531" cy="2019071"/>
          </a:xfrm>
          <a:prstGeom prst="rect">
            <a:avLst/>
          </a:prstGeom>
        </p:spPr>
      </p:pic>
    </p:spTree>
    <p:extLst>
      <p:ext uri="{BB962C8B-B14F-4D97-AF65-F5344CB8AC3E}">
        <p14:creationId xmlns:p14="http://schemas.microsoft.com/office/powerpoint/2010/main" val="35549694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a:xfrm>
            <a:off x="838200" y="2299803"/>
            <a:ext cx="10515600" cy="1325563"/>
          </a:xfrm>
        </p:spPr>
        <p:txBody>
          <a:bodyPr/>
          <a:lstStyle/>
          <a:p>
            <a:r>
              <a:rPr lang="en-US" b="1" dirty="0">
                <a:latin typeface="Arial" panose="020B0604020202020204" pitchFamily="34" charset="0"/>
                <a:cs typeface="Arial" panose="020B0604020202020204" pitchFamily="34" charset="0"/>
              </a:rPr>
              <a:t>Applications in conservation </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45657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234F0C0-AFD1-198F-EA6D-596316EA777B}"/>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7881" y="562087"/>
            <a:ext cx="11313099" cy="5733826"/>
          </a:xfrm>
          <a:prstGeom prst="rect">
            <a:avLst/>
          </a:prstGeom>
        </p:spPr>
      </p:pic>
    </p:spTree>
    <p:extLst>
      <p:ext uri="{BB962C8B-B14F-4D97-AF65-F5344CB8AC3E}">
        <p14:creationId xmlns:p14="http://schemas.microsoft.com/office/powerpoint/2010/main" val="304344829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3AD1-0899-073E-012A-BEE77D38A022}"/>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18044" y="933225"/>
            <a:ext cx="11555912" cy="4639236"/>
          </a:xfrm>
          <a:prstGeom prst="rect">
            <a:avLst/>
          </a:prstGeom>
        </p:spPr>
      </p:pic>
    </p:spTree>
    <p:extLst>
      <p:ext uri="{BB962C8B-B14F-4D97-AF65-F5344CB8AC3E}">
        <p14:creationId xmlns:p14="http://schemas.microsoft.com/office/powerpoint/2010/main" val="24093886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A42B4-CBBC-5678-8E43-CACAF1A58DC3}"/>
              </a:ext>
            </a:extLst>
          </p:cNvPr>
          <p:cNvSpPr>
            <a:spLocks noGrp="1"/>
          </p:cNvSpPr>
          <p:nvPr>
            <p:ph type="title"/>
          </p:nvPr>
        </p:nvSpPr>
        <p:spPr>
          <a:xfrm>
            <a:off x="838200" y="2299803"/>
            <a:ext cx="10515600" cy="1325563"/>
          </a:xfrm>
        </p:spPr>
        <p:txBody>
          <a:bodyPr/>
          <a:lstStyle/>
          <a:p>
            <a:r>
              <a:rPr lang="en-US" sz="4400" b="1" dirty="0">
                <a:latin typeface="Arial" panose="020B0604020202020204" pitchFamily="34" charset="0"/>
                <a:cs typeface="Arial" panose="020B0604020202020204" pitchFamily="34" charset="0"/>
              </a:rPr>
              <a:t>Key concepts for SDMs</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0329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14A5DB7-7F22-2DE8-4D26-42560B37ECD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368968" y="539014"/>
            <a:ext cx="11454063" cy="5562055"/>
          </a:xfrm>
          <a:prstGeom prst="rect">
            <a:avLst/>
          </a:prstGeom>
        </p:spPr>
      </p:pic>
    </p:spTree>
    <p:extLst>
      <p:ext uri="{BB962C8B-B14F-4D97-AF65-F5344CB8AC3E}">
        <p14:creationId xmlns:p14="http://schemas.microsoft.com/office/powerpoint/2010/main" val="363953914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D07418A-B342-E480-8F8F-F8F4F62F4B9E}"/>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193532" y="288758"/>
            <a:ext cx="10308370" cy="6429676"/>
          </a:xfrm>
          <a:prstGeom prst="rect">
            <a:avLst/>
          </a:prstGeom>
        </p:spPr>
      </p:pic>
    </p:spTree>
    <p:extLst>
      <p:ext uri="{BB962C8B-B14F-4D97-AF65-F5344CB8AC3E}">
        <p14:creationId xmlns:p14="http://schemas.microsoft.com/office/powerpoint/2010/main" val="11506914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97BE56F-2D0A-D113-F6ED-F2647F1F82B7}"/>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16016" y="317634"/>
            <a:ext cx="10754492" cy="6227545"/>
          </a:xfrm>
          <a:prstGeom prst="rect">
            <a:avLst/>
          </a:prstGeom>
        </p:spPr>
      </p:pic>
    </p:spTree>
    <p:extLst>
      <p:ext uri="{BB962C8B-B14F-4D97-AF65-F5344CB8AC3E}">
        <p14:creationId xmlns:p14="http://schemas.microsoft.com/office/powerpoint/2010/main" val="3455225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12DB245-5D99-D163-8C76-6A0F46C43CC5}"/>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270976" y="596348"/>
            <a:ext cx="11650047" cy="3970315"/>
          </a:xfrm>
          <a:prstGeom prst="rect">
            <a:avLst/>
          </a:prstGeom>
        </p:spPr>
      </p:pic>
    </p:spTree>
    <p:extLst>
      <p:ext uri="{BB962C8B-B14F-4D97-AF65-F5344CB8AC3E}">
        <p14:creationId xmlns:p14="http://schemas.microsoft.com/office/powerpoint/2010/main" val="8636914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283</TotalTime>
  <Words>619</Words>
  <Application>Microsoft Office PowerPoint</Application>
  <PresentationFormat>Widescreen</PresentationFormat>
  <Paragraphs>75</Paragraphs>
  <Slides>47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Arial</vt:lpstr>
      <vt:lpstr>Calibri</vt:lpstr>
      <vt:lpstr>Calibri Light</vt:lpstr>
      <vt:lpstr>Garamond</vt:lpstr>
      <vt:lpstr>Office Theme</vt:lpstr>
      <vt:lpstr>IUCN SDM Course</vt:lpstr>
      <vt:lpstr>Federico Riva</vt:lpstr>
      <vt:lpstr>PowerPoint Presentation</vt:lpstr>
      <vt:lpstr>PowerPoint Presentation</vt:lpstr>
      <vt:lpstr>Key concepts for SDMs</vt:lpstr>
      <vt:lpstr>PowerPoint Presentation</vt:lpstr>
      <vt:lpstr>PowerPoint Presentation</vt:lpstr>
      <vt:lpstr>PowerPoint Presentation</vt:lpstr>
      <vt:lpstr>PowerPoint Presentation</vt:lpstr>
      <vt:lpstr>PowerPoint Presentation</vt:lpstr>
      <vt:lpstr>PowerPoint Presentation</vt:lpstr>
      <vt:lpstr>All models are wrong, but some are useful  George E.P. Box</vt:lpstr>
      <vt:lpstr>Preparing biodiversity data</vt:lpstr>
      <vt:lpstr>Lots of data</vt:lpstr>
      <vt:lpstr>Not enough data</vt:lpstr>
      <vt:lpstr>PowerPoint Presentation</vt:lpstr>
      <vt:lpstr>Different types of data</vt:lpstr>
      <vt:lpstr>PowerPoint Presentation</vt:lpstr>
      <vt:lpstr>PowerPoint Presentation</vt:lpstr>
      <vt:lpstr>PowerPoint Presentation</vt:lpstr>
      <vt:lpstr>Different types of data</vt:lpstr>
      <vt:lpstr>PowerPoint Presentation</vt:lpstr>
      <vt:lpstr>PowerPoint Presentation</vt:lpstr>
      <vt:lpstr>PowerPoint Presentation</vt:lpstr>
      <vt:lpstr>PowerPoint Presentation</vt:lpstr>
      <vt:lpstr>PowerPoint Presentation</vt:lpstr>
      <vt:lpstr>Modeling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Beyond first steps</vt:lpstr>
      <vt:lpstr>PowerPoint Presentation</vt:lpstr>
      <vt:lpstr>PowerPoint Presentation</vt:lpstr>
      <vt:lpstr>Applications in conservation </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IUCN SDM Course</dc:title>
  <dc:creator>Federico Riva</dc:creator>
  <cp:lastModifiedBy>Federico Riva</cp:lastModifiedBy>
  <cp:revision>8</cp:revision>
  <dcterms:created xsi:type="dcterms:W3CDTF">2022-08-31T13:09:20Z</dcterms:created>
  <dcterms:modified xsi:type="dcterms:W3CDTF">2022-09-14T16:15:20Z</dcterms:modified>
</cp:coreProperties>
</file>